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3" r:id="rId4"/>
    <p:sldId id="265" r:id="rId5"/>
    <p:sldId id="266" r:id="rId6"/>
    <p:sldId id="277" r:id="rId7"/>
    <p:sldId id="274" r:id="rId8"/>
    <p:sldId id="267" r:id="rId9"/>
    <p:sldId id="272" r:id="rId10"/>
    <p:sldId id="271" r:id="rId11"/>
    <p:sldId id="278" r:id="rId12"/>
    <p:sldId id="268" r:id="rId13"/>
    <p:sldId id="276" r:id="rId14"/>
    <p:sldId id="275" r:id="rId15"/>
    <p:sldId id="262" r:id="rId16"/>
    <p:sldId id="279" r:id="rId17"/>
    <p:sldId id="282" r:id="rId18"/>
    <p:sldId id="280" r:id="rId19"/>
    <p:sldId id="281" r:id="rId20"/>
    <p:sldId id="264" r:id="rId21"/>
    <p:sldId id="284" r:id="rId22"/>
    <p:sldId id="269" r:id="rId23"/>
    <p:sldId id="270" r:id="rId24"/>
    <p:sldId id="263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40" autoAdjust="0"/>
  </p:normalViewPr>
  <p:slideViewPr>
    <p:cSldViewPr snapToGrid="0">
      <p:cViewPr varScale="1">
        <p:scale>
          <a:sx n="83" d="100"/>
          <a:sy n="83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696" y="1979"/>
              <a:ext cx="3132" cy="324"/>
              <a:chOff x="696" y="894"/>
              <a:chExt cx="3132" cy="324"/>
            </a:xfrm>
          </p:grpSpPr>
          <p:sp>
            <p:nvSpPr>
              <p:cNvPr id="87" name="Rectangle 4"/>
              <p:cNvSpPr>
                <a:spLocks noChangeArrowheads="1"/>
              </p:cNvSpPr>
              <p:nvPr/>
            </p:nvSpPr>
            <p:spPr bwMode="ltGray">
              <a:xfrm>
                <a:off x="696" y="894"/>
                <a:ext cx="1104" cy="288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88" name="Rectangle 5"/>
              <p:cNvSpPr>
                <a:spLocks noChangeArrowheads="1"/>
              </p:cNvSpPr>
              <p:nvPr/>
            </p:nvSpPr>
            <p:spPr bwMode="ltGray">
              <a:xfrm>
                <a:off x="696" y="1122"/>
                <a:ext cx="1440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89" name="Rectangle 6"/>
              <p:cNvSpPr>
                <a:spLocks noChangeArrowheads="1"/>
              </p:cNvSpPr>
              <p:nvPr/>
            </p:nvSpPr>
            <p:spPr bwMode="ltGray">
              <a:xfrm>
                <a:off x="1716" y="1068"/>
                <a:ext cx="2112" cy="108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90" name="Rectangle 7"/>
              <p:cNvSpPr>
                <a:spLocks noChangeArrowheads="1"/>
              </p:cNvSpPr>
              <p:nvPr/>
            </p:nvSpPr>
            <p:spPr bwMode="ltGray">
              <a:xfrm>
                <a:off x="1713" y="954"/>
                <a:ext cx="1872" cy="144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</p:grpSp>
        <p:sp>
          <p:nvSpPr>
            <p:cNvPr id="6" name="Rectangle 8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ru-RU" sz="1800" smtClean="0"/>
            </a:p>
          </p:txBody>
        </p: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34" name="Group 10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65" name="Line 11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6" name="Line 12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7" name="Line 13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8" name="Line 14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9" name="Line 15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0" name="Line 16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1" name="Line 17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2" name="Line 18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3" name="Line 19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4" name="Line 20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5" name="Line 21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6" name="Line 22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7" name="Line 23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8" name="Line 24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9" name="Line 25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0" name="Line 26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1" name="Line 27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2" name="Line 28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3" name="Line 29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4" name="Line 30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5" name="Line 31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6" name="Line 32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</p:grpSp>
          <p:grpSp>
            <p:nvGrpSpPr>
              <p:cNvPr id="35" name="Group 33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36" name="Line 34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37" name="Line 35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38" name="Line 36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39" name="Line 37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0" name="Line 38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1" name="Line 39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2" name="Line 40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3" name="Line 41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4" name="Line 42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5" name="Line 43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6" name="Line 44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7" name="Line 45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8" name="Line 46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9" name="Line 47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0" name="Line 48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1" name="Line 49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2" name="Line 50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3" name="Line 51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4" name="Line 52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5" name="Line 53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6" name="Line 54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7" name="Line 55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8" name="Line 56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9" name="Line 57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0" name="Line 58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1" name="Line 59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2" name="Line 60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3" name="Line 61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4" name="Line 62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</p:grpSp>
        </p:grpSp>
        <p:grpSp>
          <p:nvGrpSpPr>
            <p:cNvPr id="8" name="Group 63"/>
            <p:cNvGrpSpPr>
              <a:grpSpLocks/>
            </p:cNvGrpSpPr>
            <p:nvPr/>
          </p:nvGrpSpPr>
          <p:grpSpPr bwMode="auto">
            <a:xfrm>
              <a:off x="4512" y="3984"/>
              <a:ext cx="912" cy="288"/>
              <a:chOff x="4512" y="3984"/>
              <a:chExt cx="912" cy="288"/>
            </a:xfrm>
          </p:grpSpPr>
          <p:sp>
            <p:nvSpPr>
              <p:cNvPr id="29" name="Rectangle 64" descr="60%"/>
              <p:cNvSpPr>
                <a:spLocks noChangeArrowheads="1"/>
              </p:cNvSpPr>
              <p:nvPr/>
            </p:nvSpPr>
            <p:spPr bwMode="ltGray">
              <a:xfrm>
                <a:off x="4560" y="4032"/>
                <a:ext cx="816" cy="192"/>
              </a:xfrm>
              <a:prstGeom prst="rect">
                <a:avLst/>
              </a:prstGeom>
              <a:pattFill prst="pct60">
                <a:fgClr>
                  <a:schemeClr val="folHlink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30" name="Line 65"/>
              <p:cNvSpPr>
                <a:spLocks noChangeShapeType="1"/>
              </p:cNvSpPr>
              <p:nvPr/>
            </p:nvSpPr>
            <p:spPr bwMode="ltGray">
              <a:xfrm>
                <a:off x="4512" y="4032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31" name="Line 66"/>
              <p:cNvSpPr>
                <a:spLocks noChangeShapeType="1"/>
              </p:cNvSpPr>
              <p:nvPr/>
            </p:nvSpPr>
            <p:spPr bwMode="ltGray">
              <a:xfrm>
                <a:off x="4512" y="4224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32" name="Line 67"/>
              <p:cNvSpPr>
                <a:spLocks noChangeShapeType="1"/>
              </p:cNvSpPr>
              <p:nvPr/>
            </p:nvSpPr>
            <p:spPr bwMode="ltGray">
              <a:xfrm>
                <a:off x="4560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33" name="Line 68"/>
              <p:cNvSpPr>
                <a:spLocks noChangeShapeType="1"/>
              </p:cNvSpPr>
              <p:nvPr/>
            </p:nvSpPr>
            <p:spPr bwMode="ltGray">
              <a:xfrm>
                <a:off x="5376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  <p:sp>
          <p:nvSpPr>
            <p:cNvPr id="9" name="Line 69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800"/>
            </a:p>
          </p:txBody>
        </p:sp>
        <p:grpSp>
          <p:nvGrpSpPr>
            <p:cNvPr id="10" name="Group 70"/>
            <p:cNvGrpSpPr>
              <a:grpSpLocks/>
            </p:cNvGrpSpPr>
            <p:nvPr/>
          </p:nvGrpSpPr>
          <p:grpSpPr bwMode="auto">
            <a:xfrm>
              <a:off x="261" y="1962"/>
              <a:ext cx="3567" cy="1494"/>
              <a:chOff x="261" y="877"/>
              <a:chExt cx="3567" cy="1494"/>
            </a:xfrm>
          </p:grpSpPr>
          <p:sp>
            <p:nvSpPr>
              <p:cNvPr id="11" name="Line 71"/>
              <p:cNvSpPr>
                <a:spLocks noChangeShapeType="1"/>
              </p:cNvSpPr>
              <p:nvPr/>
            </p:nvSpPr>
            <p:spPr bwMode="ltGray">
              <a:xfrm flipH="1">
                <a:off x="261" y="951"/>
                <a:ext cx="1533" cy="3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2" name="Line 72"/>
              <p:cNvSpPr>
                <a:spLocks noChangeShapeType="1"/>
              </p:cNvSpPr>
              <p:nvPr/>
            </p:nvSpPr>
            <p:spPr bwMode="ltGray">
              <a:xfrm>
                <a:off x="383" y="879"/>
                <a:ext cx="0" cy="149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3" name="Arc 73"/>
              <p:cNvSpPr>
                <a:spLocks/>
              </p:cNvSpPr>
              <p:nvPr/>
            </p:nvSpPr>
            <p:spPr bwMode="ltGray">
              <a:xfrm rot="16200000" flipH="1">
                <a:off x="303" y="876"/>
                <a:ext cx="156" cy="157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4" name="Arc 74"/>
              <p:cNvSpPr>
                <a:spLocks/>
              </p:cNvSpPr>
              <p:nvPr/>
            </p:nvSpPr>
            <p:spPr bwMode="ltGray">
              <a:xfrm>
                <a:off x="692" y="895"/>
                <a:ext cx="267" cy="209"/>
              </a:xfrm>
              <a:custGeom>
                <a:avLst/>
                <a:gdLst>
                  <a:gd name="T0" fmla="*/ 0 w 38387"/>
                  <a:gd name="T1" fmla="*/ 0 h 30163"/>
                  <a:gd name="T2" fmla="*/ 0 w 38387"/>
                  <a:gd name="T3" fmla="*/ 0 h 30163"/>
                  <a:gd name="T4" fmla="*/ 0 w 38387"/>
                  <a:gd name="T5" fmla="*/ 0 h 3016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387" h="30163" fill="none" extrusionOk="0">
                    <a:moveTo>
                      <a:pt x="36617" y="-1"/>
                    </a:moveTo>
                    <a:cubicBezTo>
                      <a:pt x="37784" y="2703"/>
                      <a:pt x="38387" y="5617"/>
                      <a:pt x="38387" y="8563"/>
                    </a:cubicBezTo>
                    <a:cubicBezTo>
                      <a:pt x="38387" y="20492"/>
                      <a:pt x="28716" y="30163"/>
                      <a:pt x="16787" y="30163"/>
                    </a:cubicBezTo>
                    <a:cubicBezTo>
                      <a:pt x="10269" y="30163"/>
                      <a:pt x="4101" y="27220"/>
                      <a:pt x="0" y="22155"/>
                    </a:cubicBezTo>
                  </a:path>
                  <a:path w="38387" h="30163" stroke="0" extrusionOk="0">
                    <a:moveTo>
                      <a:pt x="36617" y="-1"/>
                    </a:moveTo>
                    <a:cubicBezTo>
                      <a:pt x="37784" y="2703"/>
                      <a:pt x="38387" y="5617"/>
                      <a:pt x="38387" y="8563"/>
                    </a:cubicBezTo>
                    <a:cubicBezTo>
                      <a:pt x="38387" y="20492"/>
                      <a:pt x="28716" y="30163"/>
                      <a:pt x="16787" y="30163"/>
                    </a:cubicBezTo>
                    <a:cubicBezTo>
                      <a:pt x="10269" y="30163"/>
                      <a:pt x="4101" y="27220"/>
                      <a:pt x="0" y="22155"/>
                    </a:cubicBezTo>
                    <a:lnTo>
                      <a:pt x="16787" y="8563"/>
                    </a:lnTo>
                    <a:lnTo>
                      <a:pt x="36617" y="-1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5" name="Arc 75"/>
              <p:cNvSpPr>
                <a:spLocks/>
              </p:cNvSpPr>
              <p:nvPr/>
            </p:nvSpPr>
            <p:spPr bwMode="ltGray">
              <a:xfrm flipV="1">
                <a:off x="834" y="893"/>
                <a:ext cx="288" cy="322"/>
              </a:xfrm>
              <a:custGeom>
                <a:avLst/>
                <a:gdLst>
                  <a:gd name="T0" fmla="*/ 0 w 21600"/>
                  <a:gd name="T1" fmla="*/ 0 h 24179"/>
                  <a:gd name="T2" fmla="*/ 0 w 21600"/>
                  <a:gd name="T3" fmla="*/ 0 h 24179"/>
                  <a:gd name="T4" fmla="*/ 0 w 21600"/>
                  <a:gd name="T5" fmla="*/ 0 h 2417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4179" fill="none" extrusionOk="0">
                    <a:moveTo>
                      <a:pt x="10995" y="24178"/>
                    </a:moveTo>
                    <a:cubicBezTo>
                      <a:pt x="4202" y="20350"/>
                      <a:pt x="0" y="13158"/>
                      <a:pt x="0" y="5361"/>
                    </a:cubicBezTo>
                    <a:cubicBezTo>
                      <a:pt x="-1" y="3552"/>
                      <a:pt x="227" y="1751"/>
                      <a:pt x="675" y="-1"/>
                    </a:cubicBezTo>
                  </a:path>
                  <a:path w="21600" h="24179" stroke="0" extrusionOk="0">
                    <a:moveTo>
                      <a:pt x="10995" y="24178"/>
                    </a:moveTo>
                    <a:cubicBezTo>
                      <a:pt x="4202" y="20350"/>
                      <a:pt x="0" y="13158"/>
                      <a:pt x="0" y="5361"/>
                    </a:cubicBezTo>
                    <a:cubicBezTo>
                      <a:pt x="-1" y="3552"/>
                      <a:pt x="227" y="1751"/>
                      <a:pt x="675" y="-1"/>
                    </a:cubicBezTo>
                    <a:lnTo>
                      <a:pt x="21600" y="5361"/>
                    </a:lnTo>
                    <a:lnTo>
                      <a:pt x="10995" y="24178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6" name="Arc 76"/>
              <p:cNvSpPr>
                <a:spLocks/>
              </p:cNvSpPr>
              <p:nvPr/>
            </p:nvSpPr>
            <p:spPr bwMode="ltGray">
              <a:xfrm flipV="1">
                <a:off x="1124" y="888"/>
                <a:ext cx="288" cy="329"/>
              </a:xfrm>
              <a:custGeom>
                <a:avLst/>
                <a:gdLst>
                  <a:gd name="T0" fmla="*/ 0 w 21600"/>
                  <a:gd name="T1" fmla="*/ 0 h 24653"/>
                  <a:gd name="T2" fmla="*/ 0 w 21600"/>
                  <a:gd name="T3" fmla="*/ 0 h 24653"/>
                  <a:gd name="T4" fmla="*/ 0 w 21600"/>
                  <a:gd name="T5" fmla="*/ 0 h 246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4653" fill="none" extrusionOk="0">
                    <a:moveTo>
                      <a:pt x="21029" y="-1"/>
                    </a:moveTo>
                    <a:cubicBezTo>
                      <a:pt x="21408" y="1616"/>
                      <a:pt x="21600" y="3272"/>
                      <a:pt x="21600" y="4933"/>
                    </a:cubicBezTo>
                    <a:cubicBezTo>
                      <a:pt x="21600" y="13452"/>
                      <a:pt x="16591" y="21176"/>
                      <a:pt x="8813" y="24653"/>
                    </a:cubicBezTo>
                  </a:path>
                  <a:path w="21600" h="24653" stroke="0" extrusionOk="0">
                    <a:moveTo>
                      <a:pt x="21029" y="-1"/>
                    </a:moveTo>
                    <a:cubicBezTo>
                      <a:pt x="21408" y="1616"/>
                      <a:pt x="21600" y="3272"/>
                      <a:pt x="21600" y="4933"/>
                    </a:cubicBezTo>
                    <a:cubicBezTo>
                      <a:pt x="21600" y="13452"/>
                      <a:pt x="16591" y="21176"/>
                      <a:pt x="8813" y="24653"/>
                    </a:cubicBezTo>
                    <a:lnTo>
                      <a:pt x="0" y="4933"/>
                    </a:lnTo>
                    <a:lnTo>
                      <a:pt x="21029" y="-1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7" name="Line 77"/>
              <p:cNvSpPr>
                <a:spLocks noChangeShapeType="1"/>
              </p:cNvSpPr>
              <p:nvPr/>
            </p:nvSpPr>
            <p:spPr bwMode="ltGray">
              <a:xfrm flipV="1">
                <a:off x="720" y="891"/>
                <a:ext cx="417" cy="327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8" name="Line 78"/>
              <p:cNvSpPr>
                <a:spLocks noChangeShapeType="1"/>
              </p:cNvSpPr>
              <p:nvPr/>
            </p:nvSpPr>
            <p:spPr bwMode="ltGray">
              <a:xfrm>
                <a:off x="771" y="891"/>
                <a:ext cx="300" cy="324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9" name="Arc 79"/>
              <p:cNvSpPr>
                <a:spLocks/>
              </p:cNvSpPr>
              <p:nvPr/>
            </p:nvSpPr>
            <p:spPr bwMode="ltGray">
              <a:xfrm flipV="1">
                <a:off x="2708" y="954"/>
                <a:ext cx="727" cy="619"/>
              </a:xfrm>
              <a:custGeom>
                <a:avLst/>
                <a:gdLst>
                  <a:gd name="T0" fmla="*/ 0 w 18917"/>
                  <a:gd name="T1" fmla="*/ 0 h 16117"/>
                  <a:gd name="T2" fmla="*/ 0 w 18917"/>
                  <a:gd name="T3" fmla="*/ 0 h 16117"/>
                  <a:gd name="T4" fmla="*/ 0 w 18917"/>
                  <a:gd name="T5" fmla="*/ 0 h 1611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917" h="16117" fill="none" extrusionOk="0">
                    <a:moveTo>
                      <a:pt x="4536" y="16116"/>
                    </a:moveTo>
                    <a:cubicBezTo>
                      <a:pt x="2713" y="14490"/>
                      <a:pt x="1179" y="12565"/>
                      <a:pt x="-1" y="10426"/>
                    </a:cubicBezTo>
                  </a:path>
                  <a:path w="18917" h="16117" stroke="0" extrusionOk="0">
                    <a:moveTo>
                      <a:pt x="4536" y="16116"/>
                    </a:moveTo>
                    <a:cubicBezTo>
                      <a:pt x="2713" y="14490"/>
                      <a:pt x="1179" y="12565"/>
                      <a:pt x="-1" y="10426"/>
                    </a:cubicBezTo>
                    <a:lnTo>
                      <a:pt x="18917" y="0"/>
                    </a:lnTo>
                    <a:lnTo>
                      <a:pt x="4536" y="16116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0" name="Arc 80"/>
              <p:cNvSpPr>
                <a:spLocks/>
              </p:cNvSpPr>
              <p:nvPr/>
            </p:nvSpPr>
            <p:spPr bwMode="ltGray">
              <a:xfrm>
                <a:off x="3076" y="922"/>
                <a:ext cx="425" cy="215"/>
              </a:xfrm>
              <a:custGeom>
                <a:avLst/>
                <a:gdLst>
                  <a:gd name="T0" fmla="*/ 0 w 42771"/>
                  <a:gd name="T1" fmla="*/ 0 h 21600"/>
                  <a:gd name="T2" fmla="*/ 0 w 42771"/>
                  <a:gd name="T3" fmla="*/ 0 h 21600"/>
                  <a:gd name="T4" fmla="*/ 0 w 42771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2771" h="21600" fill="none" extrusionOk="0">
                    <a:moveTo>
                      <a:pt x="42771" y="3334"/>
                    </a:moveTo>
                    <a:cubicBezTo>
                      <a:pt x="41128" y="13848"/>
                      <a:pt x="32072" y="21599"/>
                      <a:pt x="21430" y="21600"/>
                    </a:cubicBezTo>
                    <a:cubicBezTo>
                      <a:pt x="10545" y="21600"/>
                      <a:pt x="1361" y="13501"/>
                      <a:pt x="-1" y="2703"/>
                    </a:cubicBezTo>
                  </a:path>
                  <a:path w="42771" h="21600" stroke="0" extrusionOk="0">
                    <a:moveTo>
                      <a:pt x="42771" y="3334"/>
                    </a:moveTo>
                    <a:cubicBezTo>
                      <a:pt x="41128" y="13848"/>
                      <a:pt x="32072" y="21599"/>
                      <a:pt x="21430" y="21600"/>
                    </a:cubicBezTo>
                    <a:cubicBezTo>
                      <a:pt x="10545" y="21600"/>
                      <a:pt x="1361" y="13501"/>
                      <a:pt x="-1" y="2703"/>
                    </a:cubicBezTo>
                    <a:lnTo>
                      <a:pt x="21430" y="0"/>
                    </a:lnTo>
                    <a:lnTo>
                      <a:pt x="42771" y="3334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1" name="Arc 81"/>
              <p:cNvSpPr>
                <a:spLocks/>
              </p:cNvSpPr>
              <p:nvPr/>
            </p:nvSpPr>
            <p:spPr bwMode="ltGray">
              <a:xfrm flipH="1" flipV="1">
                <a:off x="3441" y="1037"/>
                <a:ext cx="288" cy="144"/>
              </a:xfrm>
              <a:custGeom>
                <a:avLst/>
                <a:gdLst>
                  <a:gd name="T0" fmla="*/ 0 w 43129"/>
                  <a:gd name="T1" fmla="*/ 0 h 21600"/>
                  <a:gd name="T2" fmla="*/ 0 w 43129"/>
                  <a:gd name="T3" fmla="*/ 0 h 21600"/>
                  <a:gd name="T4" fmla="*/ 0 w 43129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29" h="21600" fill="none" extrusionOk="0">
                    <a:moveTo>
                      <a:pt x="43128" y="1347"/>
                    </a:moveTo>
                    <a:cubicBezTo>
                      <a:pt x="42417" y="12731"/>
                      <a:pt x="32976" y="21599"/>
                      <a:pt x="21571" y="21600"/>
                    </a:cubicBezTo>
                    <a:cubicBezTo>
                      <a:pt x="10074" y="21600"/>
                      <a:pt x="593" y="12595"/>
                      <a:pt x="-1" y="1115"/>
                    </a:cubicBezTo>
                  </a:path>
                  <a:path w="43129" h="21600" stroke="0" extrusionOk="0">
                    <a:moveTo>
                      <a:pt x="43128" y="1347"/>
                    </a:moveTo>
                    <a:cubicBezTo>
                      <a:pt x="42417" y="12731"/>
                      <a:pt x="32976" y="21599"/>
                      <a:pt x="21571" y="21600"/>
                    </a:cubicBezTo>
                    <a:cubicBezTo>
                      <a:pt x="10074" y="21600"/>
                      <a:pt x="593" y="12595"/>
                      <a:pt x="-1" y="1115"/>
                    </a:cubicBezTo>
                    <a:lnTo>
                      <a:pt x="21571" y="0"/>
                    </a:lnTo>
                    <a:lnTo>
                      <a:pt x="43128" y="1347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2" name="Arc 82"/>
              <p:cNvSpPr>
                <a:spLocks/>
              </p:cNvSpPr>
              <p:nvPr/>
            </p:nvSpPr>
            <p:spPr bwMode="ltGray">
              <a:xfrm flipH="1" flipV="1">
                <a:off x="2745" y="1045"/>
                <a:ext cx="201" cy="130"/>
              </a:xfrm>
              <a:custGeom>
                <a:avLst/>
                <a:gdLst>
                  <a:gd name="T0" fmla="*/ 0 w 43200"/>
                  <a:gd name="T1" fmla="*/ 0 h 28005"/>
                  <a:gd name="T2" fmla="*/ 0 w 43200"/>
                  <a:gd name="T3" fmla="*/ 0 h 28005"/>
                  <a:gd name="T4" fmla="*/ 0 w 43200"/>
                  <a:gd name="T5" fmla="*/ 0 h 280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8005" fill="none" extrusionOk="0">
                    <a:moveTo>
                      <a:pt x="42228" y="0"/>
                    </a:moveTo>
                    <a:cubicBezTo>
                      <a:pt x="42872" y="2074"/>
                      <a:pt x="43200" y="4233"/>
                      <a:pt x="43200" y="6405"/>
                    </a:cubicBezTo>
                    <a:cubicBezTo>
                      <a:pt x="43200" y="18334"/>
                      <a:pt x="33529" y="28005"/>
                      <a:pt x="21600" y="28005"/>
                    </a:cubicBezTo>
                    <a:cubicBezTo>
                      <a:pt x="9670" y="28005"/>
                      <a:pt x="0" y="18334"/>
                      <a:pt x="0" y="6405"/>
                    </a:cubicBezTo>
                    <a:cubicBezTo>
                      <a:pt x="-1" y="4481"/>
                      <a:pt x="257" y="2565"/>
                      <a:pt x="764" y="710"/>
                    </a:cubicBezTo>
                  </a:path>
                  <a:path w="43200" h="28005" stroke="0" extrusionOk="0">
                    <a:moveTo>
                      <a:pt x="42228" y="0"/>
                    </a:moveTo>
                    <a:cubicBezTo>
                      <a:pt x="42872" y="2074"/>
                      <a:pt x="43200" y="4233"/>
                      <a:pt x="43200" y="6405"/>
                    </a:cubicBezTo>
                    <a:cubicBezTo>
                      <a:pt x="43200" y="18334"/>
                      <a:pt x="33529" y="28005"/>
                      <a:pt x="21600" y="28005"/>
                    </a:cubicBezTo>
                    <a:cubicBezTo>
                      <a:pt x="9670" y="28005"/>
                      <a:pt x="0" y="18334"/>
                      <a:pt x="0" y="6405"/>
                    </a:cubicBezTo>
                    <a:cubicBezTo>
                      <a:pt x="-1" y="4481"/>
                      <a:pt x="257" y="2565"/>
                      <a:pt x="764" y="710"/>
                    </a:cubicBezTo>
                    <a:lnTo>
                      <a:pt x="21600" y="6405"/>
                    </a:lnTo>
                    <a:lnTo>
                      <a:pt x="42228" y="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3" name="Line 83"/>
              <p:cNvSpPr>
                <a:spLocks noChangeShapeType="1"/>
              </p:cNvSpPr>
              <p:nvPr/>
            </p:nvSpPr>
            <p:spPr bwMode="ltGray">
              <a:xfrm>
                <a:off x="2784" y="960"/>
                <a:ext cx="219" cy="21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4" name="Line 84"/>
              <p:cNvSpPr>
                <a:spLocks noChangeShapeType="1"/>
              </p:cNvSpPr>
              <p:nvPr/>
            </p:nvSpPr>
            <p:spPr bwMode="ltGray">
              <a:xfrm>
                <a:off x="3282" y="951"/>
                <a:ext cx="300" cy="22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5" name="Line 85"/>
              <p:cNvSpPr>
                <a:spLocks noChangeShapeType="1"/>
              </p:cNvSpPr>
              <p:nvPr/>
            </p:nvSpPr>
            <p:spPr bwMode="ltGray">
              <a:xfrm flipH="1">
                <a:off x="2976" y="951"/>
                <a:ext cx="300" cy="22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6" name="Line 86"/>
              <p:cNvSpPr>
                <a:spLocks noChangeShapeType="1"/>
              </p:cNvSpPr>
              <p:nvPr/>
            </p:nvSpPr>
            <p:spPr bwMode="ltGray">
              <a:xfrm>
                <a:off x="3279" y="951"/>
                <a:ext cx="0" cy="22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7" name="Line 87"/>
              <p:cNvSpPr>
                <a:spLocks noChangeShapeType="1"/>
              </p:cNvSpPr>
              <p:nvPr/>
            </p:nvSpPr>
            <p:spPr bwMode="ltGray">
              <a:xfrm>
                <a:off x="3579" y="951"/>
                <a:ext cx="0" cy="297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8" name="Line 88"/>
              <p:cNvSpPr>
                <a:spLocks noChangeShapeType="1"/>
              </p:cNvSpPr>
              <p:nvPr/>
            </p:nvSpPr>
            <p:spPr bwMode="ltGray">
              <a:xfrm>
                <a:off x="288" y="1176"/>
                <a:ext cx="3540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</p:grpSp>
      <p:sp>
        <p:nvSpPr>
          <p:cNvPr id="5209" name="Rectangle 89"/>
          <p:cNvSpPr>
            <a:spLocks noGrp="1" noChangeArrowheads="1"/>
          </p:cNvSpPr>
          <p:nvPr>
            <p:ph type="ctrTitle"/>
          </p:nvPr>
        </p:nvSpPr>
        <p:spPr>
          <a:xfrm>
            <a:off x="1320800" y="1752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noProof="0" smtClean="0"/>
              <a:t>Образец заголовка</a:t>
            </a:r>
          </a:p>
        </p:txBody>
      </p:sp>
      <p:sp>
        <p:nvSpPr>
          <p:cNvPr id="5210" name="Rectangle 90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886200"/>
            <a:ext cx="8534400" cy="175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noProof="0" smtClean="0"/>
              <a:t>Образец подзаголовка</a:t>
            </a:r>
          </a:p>
        </p:txBody>
      </p:sp>
      <p:sp>
        <p:nvSpPr>
          <p:cNvPr id="91" name="Rectangle 91"/>
          <p:cNvSpPr>
            <a:spLocks noGrp="1" noChangeArrowheads="1"/>
          </p:cNvSpPr>
          <p:nvPr>
            <p:ph type="dt" sz="half" idx="10"/>
          </p:nvPr>
        </p:nvSpPr>
        <p:spPr>
          <a:xfrm>
            <a:off x="9652000" y="6248400"/>
            <a:ext cx="1786467" cy="457200"/>
          </a:xfrm>
        </p:spPr>
        <p:txBody>
          <a:bodyPr/>
          <a:lstStyle>
            <a:lvl1pPr algn="ctr">
              <a:defRPr/>
            </a:lvl1pPr>
          </a:lstStyle>
          <a:p>
            <a:fld id="{D89A0399-7ACA-4FF0-AC1A-612E934EF3FC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92" name="Rectangle 92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3" name="Rectangle 9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 smtClean="0"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281121"/>
      </p:ext>
    </p:extLst>
  </p:cSld>
  <p:clrMapOvr>
    <a:masterClrMapping/>
  </p:clrMapOvr>
  <p:transition>
    <p:strips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5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452372"/>
      </p:ext>
    </p:extLst>
  </p:cSld>
  <p:clrMapOvr>
    <a:masterClrMapping/>
  </p:clrMapOvr>
  <p:transition>
    <p:strips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13800" y="304800"/>
            <a:ext cx="2667000" cy="5715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12800" y="304800"/>
            <a:ext cx="7797800" cy="57150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5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138270"/>
      </p:ext>
    </p:extLst>
  </p:cSld>
  <p:clrMapOvr>
    <a:masterClrMapping/>
  </p:clrMapOvr>
  <p:transition>
    <p:strips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5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274929"/>
      </p:ext>
    </p:extLst>
  </p:cSld>
  <p:clrMapOvr>
    <a:masterClrMapping/>
  </p:clrMapOvr>
  <p:transition>
    <p:strips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5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850080"/>
      </p:ext>
    </p:extLst>
  </p:cSld>
  <p:clrMapOvr>
    <a:masterClrMapping/>
  </p:clrMapOvr>
  <p:transition>
    <p:strips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6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08541"/>
      </p:ext>
    </p:extLst>
  </p:cSld>
  <p:clrMapOvr>
    <a:masterClrMapping/>
  </p:clrMapOvr>
  <p:transition>
    <p:strips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8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488244"/>
      </p:ext>
    </p:extLst>
  </p:cSld>
  <p:clrMapOvr>
    <a:masterClrMapping/>
  </p:clrMapOvr>
  <p:transition>
    <p:strips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4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8073210"/>
      </p:ext>
    </p:extLst>
  </p:cSld>
  <p:clrMapOvr>
    <a:masterClrMapping/>
  </p:clrMapOvr>
  <p:transition>
    <p:strips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3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9583385"/>
      </p:ext>
    </p:extLst>
  </p:cSld>
  <p:clrMapOvr>
    <a:masterClrMapping/>
  </p:clrMapOvr>
  <p:transition>
    <p:strips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6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88321"/>
      </p:ext>
    </p:extLst>
  </p:cSld>
  <p:clrMapOvr>
    <a:masterClrMapping/>
  </p:clrMapOvr>
  <p:transition>
    <p:strips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6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588572"/>
      </p:ext>
    </p:extLst>
  </p:cSld>
  <p:clrMapOvr>
    <a:masterClrMapping/>
  </p:clrMapOvr>
  <p:transition>
    <p:strips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1032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57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88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9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0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1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2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3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4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5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6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7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8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9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0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1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2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3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4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5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6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7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8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9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</p:grpSp>
          <p:grpSp>
            <p:nvGrpSpPr>
              <p:cNvPr id="1058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59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0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1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2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3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4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5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6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7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8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9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0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1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2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3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4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5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6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7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8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9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0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1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2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3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4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5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6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7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</p:grpSp>
        </p:grpSp>
        <p:sp>
          <p:nvSpPr>
            <p:cNvPr id="103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ru-RU" sz="1800" smtClean="0"/>
            </a:p>
          </p:txBody>
        </p:sp>
        <p:grpSp>
          <p:nvGrpSpPr>
            <p:cNvPr id="1034" name="Group 58"/>
            <p:cNvGrpSpPr>
              <a:grpSpLocks/>
            </p:cNvGrpSpPr>
            <p:nvPr/>
          </p:nvGrpSpPr>
          <p:grpSpPr bwMode="auto">
            <a:xfrm>
              <a:off x="2064" y="3984"/>
              <a:ext cx="1920" cy="288"/>
              <a:chOff x="2064" y="3984"/>
              <a:chExt cx="1920" cy="288"/>
            </a:xfrm>
          </p:grpSpPr>
          <p:sp>
            <p:nvSpPr>
              <p:cNvPr id="1052" name="Rectangle 59" descr="60%"/>
              <p:cNvSpPr>
                <a:spLocks noChangeArrowheads="1"/>
              </p:cNvSpPr>
              <p:nvPr/>
            </p:nvSpPr>
            <p:spPr bwMode="ltGray">
              <a:xfrm>
                <a:off x="2112" y="4032"/>
                <a:ext cx="1824" cy="192"/>
              </a:xfrm>
              <a:prstGeom prst="rect">
                <a:avLst/>
              </a:prstGeom>
              <a:pattFill prst="pct60">
                <a:fgClr>
                  <a:schemeClr val="folHlink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1053" name="Line 60"/>
              <p:cNvSpPr>
                <a:spLocks noChangeShapeType="1"/>
              </p:cNvSpPr>
              <p:nvPr/>
            </p:nvSpPr>
            <p:spPr bwMode="ltGray">
              <a:xfrm>
                <a:off x="2064" y="4032"/>
                <a:ext cx="1920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54" name="Line 61"/>
              <p:cNvSpPr>
                <a:spLocks noChangeShapeType="1"/>
              </p:cNvSpPr>
              <p:nvPr/>
            </p:nvSpPr>
            <p:spPr bwMode="ltGray">
              <a:xfrm>
                <a:off x="2064" y="4224"/>
                <a:ext cx="1920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55" name="Line 62"/>
              <p:cNvSpPr>
                <a:spLocks noChangeShapeType="1"/>
              </p:cNvSpPr>
              <p:nvPr/>
            </p:nvSpPr>
            <p:spPr bwMode="ltGray">
              <a:xfrm>
                <a:off x="2112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56" name="Line 63"/>
              <p:cNvSpPr>
                <a:spLocks noChangeShapeType="1"/>
              </p:cNvSpPr>
              <p:nvPr/>
            </p:nvSpPr>
            <p:spPr bwMode="ltGray">
              <a:xfrm>
                <a:off x="3936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  <p:grpSp>
          <p:nvGrpSpPr>
            <p:cNvPr id="1035" name="Group 64"/>
            <p:cNvGrpSpPr>
              <a:grpSpLocks/>
            </p:cNvGrpSpPr>
            <p:nvPr/>
          </p:nvGrpSpPr>
          <p:grpSpPr bwMode="auto">
            <a:xfrm>
              <a:off x="4512" y="3984"/>
              <a:ext cx="912" cy="288"/>
              <a:chOff x="4512" y="3984"/>
              <a:chExt cx="912" cy="288"/>
            </a:xfrm>
          </p:grpSpPr>
          <p:sp>
            <p:nvSpPr>
              <p:cNvPr id="1047" name="Rectangle 65" descr="60%"/>
              <p:cNvSpPr>
                <a:spLocks noChangeArrowheads="1"/>
              </p:cNvSpPr>
              <p:nvPr/>
            </p:nvSpPr>
            <p:spPr bwMode="ltGray">
              <a:xfrm>
                <a:off x="4560" y="4032"/>
                <a:ext cx="816" cy="192"/>
              </a:xfrm>
              <a:prstGeom prst="rect">
                <a:avLst/>
              </a:prstGeom>
              <a:pattFill prst="pct60">
                <a:fgClr>
                  <a:schemeClr val="folHlink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1048" name="Line 66"/>
              <p:cNvSpPr>
                <a:spLocks noChangeShapeType="1"/>
              </p:cNvSpPr>
              <p:nvPr/>
            </p:nvSpPr>
            <p:spPr bwMode="ltGray">
              <a:xfrm>
                <a:off x="4512" y="4032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9" name="Line 67"/>
              <p:cNvSpPr>
                <a:spLocks noChangeShapeType="1"/>
              </p:cNvSpPr>
              <p:nvPr/>
            </p:nvSpPr>
            <p:spPr bwMode="ltGray">
              <a:xfrm>
                <a:off x="4512" y="4224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50" name="Line 68"/>
              <p:cNvSpPr>
                <a:spLocks noChangeShapeType="1"/>
              </p:cNvSpPr>
              <p:nvPr/>
            </p:nvSpPr>
            <p:spPr bwMode="ltGray">
              <a:xfrm>
                <a:off x="4560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51" name="Line 69"/>
              <p:cNvSpPr>
                <a:spLocks noChangeShapeType="1"/>
              </p:cNvSpPr>
              <p:nvPr/>
            </p:nvSpPr>
            <p:spPr bwMode="ltGray">
              <a:xfrm>
                <a:off x="5376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  <p:grpSp>
          <p:nvGrpSpPr>
            <p:cNvPr id="1036" name="Group 70"/>
            <p:cNvGrpSpPr>
              <a:grpSpLocks/>
            </p:cNvGrpSpPr>
            <p:nvPr/>
          </p:nvGrpSpPr>
          <p:grpSpPr bwMode="auto">
            <a:xfrm>
              <a:off x="624" y="3984"/>
              <a:ext cx="912" cy="288"/>
              <a:chOff x="624" y="3984"/>
              <a:chExt cx="912" cy="288"/>
            </a:xfrm>
          </p:grpSpPr>
          <p:sp>
            <p:nvSpPr>
              <p:cNvPr id="1042" name="Rectangle 71" descr="60%"/>
              <p:cNvSpPr>
                <a:spLocks noChangeArrowheads="1"/>
              </p:cNvSpPr>
              <p:nvPr/>
            </p:nvSpPr>
            <p:spPr bwMode="ltGray">
              <a:xfrm>
                <a:off x="672" y="4032"/>
                <a:ext cx="816" cy="192"/>
              </a:xfrm>
              <a:prstGeom prst="rect">
                <a:avLst/>
              </a:prstGeom>
              <a:pattFill prst="pct60">
                <a:fgClr>
                  <a:schemeClr val="folHlink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1043" name="Line 72"/>
              <p:cNvSpPr>
                <a:spLocks noChangeShapeType="1"/>
              </p:cNvSpPr>
              <p:nvPr/>
            </p:nvSpPr>
            <p:spPr bwMode="ltGray">
              <a:xfrm>
                <a:off x="624" y="4032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4" name="Line 73"/>
              <p:cNvSpPr>
                <a:spLocks noChangeShapeType="1"/>
              </p:cNvSpPr>
              <p:nvPr/>
            </p:nvSpPr>
            <p:spPr bwMode="ltGray">
              <a:xfrm>
                <a:off x="624" y="4224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5" name="Line 74"/>
              <p:cNvSpPr>
                <a:spLocks noChangeShapeType="1"/>
              </p:cNvSpPr>
              <p:nvPr/>
            </p:nvSpPr>
            <p:spPr bwMode="ltGray">
              <a:xfrm>
                <a:off x="672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6" name="Line 75"/>
              <p:cNvSpPr>
                <a:spLocks noChangeShapeType="1"/>
              </p:cNvSpPr>
              <p:nvPr/>
            </p:nvSpPr>
            <p:spPr bwMode="ltGray">
              <a:xfrm>
                <a:off x="1488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  <p:sp>
          <p:nvSpPr>
            <p:cNvPr id="1037" name="Line 76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800"/>
            </a:p>
          </p:txBody>
        </p:sp>
        <p:grpSp>
          <p:nvGrpSpPr>
            <p:cNvPr id="1038" name="Group 77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9" name="Line 78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0" name="Line 79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1" name="Arc 80"/>
              <p:cNvSpPr>
                <a:spLocks/>
              </p:cNvSpPr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</p:grpSp>
      <p:sp>
        <p:nvSpPr>
          <p:cNvPr id="1027" name="Rectangle 81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3048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1028" name="Rectangle 8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9050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179" name="Rectangle 8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392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Comic Sans MS" panose="030F0702030302020204" pitchFamily="66" charset="0"/>
              </a:defRPr>
            </a:lvl1pPr>
          </a:lstStyle>
          <a:p>
            <a:fld id="{D89A0399-7ACA-4FF0-AC1A-612E934EF3FC}" type="datetimeFigureOut">
              <a:rPr lang="ru-RU" smtClean="0"/>
              <a:t>20.11.2018</a:t>
            </a:fld>
            <a:endParaRPr lang="ru-RU"/>
          </a:p>
        </p:txBody>
      </p:sp>
      <p:sp>
        <p:nvSpPr>
          <p:cNvPr id="4180" name="Rectangle 8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704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Comic Sans MS" panose="030F0702030302020204" pitchFamily="66" charset="0"/>
              </a:defRPr>
            </a:lvl1pPr>
          </a:lstStyle>
          <a:p>
            <a:endParaRPr lang="ru-RU"/>
          </a:p>
        </p:txBody>
      </p:sp>
      <p:sp>
        <p:nvSpPr>
          <p:cNvPr id="4181" name="Rectangle 8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22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400" smtClean="0">
                <a:latin typeface="Comic Sans MS" panose="030F0702030302020204" pitchFamily="66" charset="0"/>
              </a:defRPr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501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strips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9000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2.avi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video" Target="../media/media3.avi"/><Relationship Id="rId5" Type="http://schemas.microsoft.com/office/2007/relationships/media" Target="../media/media3.avi"/><Relationship Id="rId10" Type="http://schemas.openxmlformats.org/officeDocument/2006/relationships/image" Target="../media/image41.png"/><Relationship Id="rId4" Type="http://schemas.openxmlformats.org/officeDocument/2006/relationships/video" Target="../media/media2.avi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5.avi"/><Relationship Id="rId7" Type="http://schemas.openxmlformats.org/officeDocument/2006/relationships/image" Target="../media/image43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avi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5449" y="270456"/>
            <a:ext cx="115760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/>
              <a:t>Компьютерное моделирование движения физических объектов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37711" y="3583710"/>
            <a:ext cx="45784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200" dirty="0" smtClean="0"/>
              <a:t>Научный руководитель</a:t>
            </a:r>
          </a:p>
          <a:p>
            <a:pPr algn="r"/>
            <a:r>
              <a:rPr lang="ru-RU" sz="3200" dirty="0" smtClean="0"/>
              <a:t>канд. ф-м. н., доцент</a:t>
            </a:r>
          </a:p>
          <a:p>
            <a:pPr algn="r"/>
            <a:r>
              <a:rPr lang="ru-RU" sz="3200" dirty="0" smtClean="0"/>
              <a:t>И.С. Кащенко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3480" y="5291916"/>
            <a:ext cx="5772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 smtClean="0"/>
              <a:t>Студент группы ПМИ-42БО</a:t>
            </a:r>
          </a:p>
          <a:p>
            <a:pPr algn="r"/>
            <a:r>
              <a:rPr lang="ru-RU" sz="3200" dirty="0" smtClean="0"/>
              <a:t>М.А. Погребняк</a:t>
            </a:r>
            <a:endParaRPr lang="ru-RU" sz="32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3" y="3836055"/>
            <a:ext cx="6093548" cy="291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85255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378611"/>
              </p:ext>
            </p:extLst>
          </p:nvPr>
        </p:nvGraphicFramePr>
        <p:xfrm>
          <a:off x="716437" y="1963364"/>
          <a:ext cx="11475563" cy="48158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015194">
                  <a:extLst>
                    <a:ext uri="{9D8B030D-6E8A-4147-A177-3AD203B41FA5}">
                      <a16:colId xmlns:a16="http://schemas.microsoft.com/office/drawing/2014/main" val="3377769055"/>
                    </a:ext>
                  </a:extLst>
                </a:gridCol>
                <a:gridCol w="9460369">
                  <a:extLst>
                    <a:ext uri="{9D8B030D-6E8A-4147-A177-3AD203B41FA5}">
                      <a16:colId xmlns:a16="http://schemas.microsoft.com/office/drawing/2014/main" val="3247921093"/>
                    </a:ext>
                  </a:extLst>
                </a:gridCol>
              </a:tblGrid>
              <a:tr h="498180"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Параметр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Физическое значение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651455"/>
                  </a:ext>
                </a:extLst>
              </a:tr>
              <a:tr h="49818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1" dirty="0" smtClean="0"/>
                        <a:t>M</a:t>
                      </a:r>
                      <a:endParaRPr lang="ru-RU" sz="28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Масса механической системы </a:t>
                      </a:r>
                      <a:endParaRPr lang="en-US" sz="2800" dirty="0" smtClean="0"/>
                    </a:p>
                    <a:p>
                      <a:r>
                        <a:rPr lang="ru-RU" sz="2800" dirty="0" smtClean="0"/>
                        <a:t>материальных точек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107763"/>
                  </a:ext>
                </a:extLst>
              </a:tr>
              <a:tr h="498180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1" dirty="0" smtClean="0"/>
                        <a:t>g</a:t>
                      </a:r>
                      <a:endParaRPr lang="ru-RU" sz="28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Ускорение</a:t>
                      </a:r>
                      <a:r>
                        <a:rPr lang="ru-RU" sz="2800" baseline="0" dirty="0" smtClean="0"/>
                        <a:t> свободного падения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734170"/>
                  </a:ext>
                </a:extLst>
              </a:tr>
              <a:tr h="498180">
                <a:tc>
                  <a:txBody>
                    <a:bodyPr/>
                    <a:lstStyle/>
                    <a:p>
                      <a:pPr algn="ctr"/>
                      <a:r>
                        <a:rPr lang="el-GR" sz="2800" b="0" i="0" dirty="0" smtClean="0"/>
                        <a:t>κ</a:t>
                      </a:r>
                      <a:endParaRPr lang="ru-RU" sz="28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Коэффициент</a:t>
                      </a:r>
                      <a:r>
                        <a:rPr lang="ru-RU" sz="2800" baseline="0" dirty="0" smtClean="0"/>
                        <a:t> трения скольжения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2562605"/>
                  </a:ext>
                </a:extLst>
              </a:tr>
              <a:tr h="514629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smtClean="0"/>
                        <a:t>q</a:t>
                      </a:r>
                      <a:endParaRPr lang="ru-RU" sz="28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Угол между плоскость</a:t>
                      </a:r>
                      <a:r>
                        <a:rPr lang="en-US" sz="2800" dirty="0" smtClean="0"/>
                        <a:t> XOY </a:t>
                      </a:r>
                      <a:r>
                        <a:rPr lang="ru-RU" sz="2800" dirty="0" smtClean="0"/>
                        <a:t> и вектором реакции</a:t>
                      </a:r>
                      <a:r>
                        <a:rPr lang="ru-RU" sz="2800" baseline="0" dirty="0" smtClean="0"/>
                        <a:t> опоры</a:t>
                      </a:r>
                      <a:r>
                        <a:rPr lang="ru-RU" sz="2800" dirty="0" smtClean="0"/>
                        <a:t> 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6911083"/>
                  </a:ext>
                </a:extLst>
              </a:tr>
              <a:tr h="13187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2800" b="0" i="0" dirty="0" smtClean="0"/>
                        <a:t>ψ</a:t>
                      </a:r>
                      <a:endParaRPr lang="ru-RU" sz="2800" b="0" i="0" dirty="0" smtClean="0"/>
                    </a:p>
                    <a:p>
                      <a:pPr algn="ctr"/>
                      <a:endParaRPr lang="ru-RU" sz="2800" b="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800" dirty="0" smtClean="0"/>
                        <a:t>Угол между положительным направлением оси абсцисс и спроектированным на плоскость </a:t>
                      </a:r>
                      <a:r>
                        <a:rPr lang="en-US" sz="2800" dirty="0" smtClean="0"/>
                        <a:t>XOY </a:t>
                      </a:r>
                      <a:r>
                        <a:rPr lang="ru-RU" sz="2800" dirty="0" smtClean="0"/>
                        <a:t>вектором реакции</a:t>
                      </a:r>
                      <a:r>
                        <a:rPr lang="ru-RU" sz="2800" baseline="0" dirty="0" smtClean="0"/>
                        <a:t> опоры</a:t>
                      </a:r>
                      <a:r>
                        <a:rPr lang="ru-RU" sz="2800" dirty="0" smtClean="0"/>
                        <a:t> </a:t>
                      </a:r>
                    </a:p>
                    <a:p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80560"/>
                  </a:ext>
                </a:extLst>
              </a:tr>
            </a:tbl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43" y="1595617"/>
            <a:ext cx="4885878" cy="440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60891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70833E-6 -3.7037E-6 L 0.5569 -0.284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39" y="-142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64655"/>
            <a:ext cx="122751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/>
              <a:t>Обратный переход от центра масс к угловым координатам</a:t>
            </a:r>
          </a:p>
        </p:txBody>
      </p:sp>
    </p:spTree>
    <p:extLst>
      <p:ext uri="{BB962C8B-B14F-4D97-AF65-F5344CB8AC3E}">
        <p14:creationId xmlns:p14="http://schemas.microsoft.com/office/powerpoint/2010/main" val="3020684097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435" y="1511205"/>
            <a:ext cx="2865975" cy="12881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307" y="1625539"/>
            <a:ext cx="4550497" cy="10594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" y="64655"/>
            <a:ext cx="122751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/>
              <a:t>Обратный переход </a:t>
            </a:r>
            <a:endParaRPr lang="ru-RU" sz="4400" b="1" dirty="0" smtClean="0"/>
          </a:p>
          <a:p>
            <a:r>
              <a:rPr lang="ru-RU" sz="4400" b="1" dirty="0" smtClean="0"/>
              <a:t>в момент свободного падения</a:t>
            </a:r>
            <a:endParaRPr lang="ru-RU" sz="4400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79" y="1511204"/>
            <a:ext cx="10828165" cy="49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78233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43" y="3757131"/>
            <a:ext cx="10058400" cy="114395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81" y="1760701"/>
            <a:ext cx="9585014" cy="29867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4655"/>
            <a:ext cx="122751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/>
              <a:t>Обратный переход </a:t>
            </a:r>
            <a:endParaRPr lang="ru-RU" sz="4400" b="1" dirty="0" smtClean="0"/>
          </a:p>
          <a:p>
            <a:r>
              <a:rPr lang="ru-RU" sz="4400" b="1" dirty="0" smtClean="0"/>
              <a:t>в момент касания</a:t>
            </a:r>
            <a:endParaRPr lang="ru-RU" sz="44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43" y="5412662"/>
            <a:ext cx="10058400" cy="104076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60" y="1511205"/>
            <a:ext cx="2865975" cy="12881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489" y="2571071"/>
            <a:ext cx="3684779" cy="8579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2943" y="3115600"/>
            <a:ext cx="6718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обход против часовой стрелки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2943" y="4742691"/>
            <a:ext cx="5731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обход </a:t>
            </a:r>
            <a:r>
              <a:rPr lang="ru-RU" sz="3600" dirty="0" smtClean="0"/>
              <a:t>п</a:t>
            </a:r>
            <a:r>
              <a:rPr lang="ru-RU" sz="3600" dirty="0"/>
              <a:t>о</a:t>
            </a:r>
            <a:r>
              <a:rPr lang="ru-RU" sz="3600" dirty="0" smtClean="0"/>
              <a:t> </a:t>
            </a:r>
            <a:r>
              <a:rPr lang="ru-RU" sz="3600" dirty="0"/>
              <a:t>часовой </a:t>
            </a:r>
            <a:r>
              <a:rPr lang="ru-RU" sz="3600" dirty="0" smtClean="0"/>
              <a:t>стрелке</a:t>
            </a:r>
            <a:endParaRPr lang="ru-RU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-6298" y="55831"/>
            <a:ext cx="114315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/>
              <a:t>Формулы для </a:t>
            </a:r>
            <a:r>
              <a:rPr lang="ru-RU" sz="4400" b="1" smtClean="0"/>
              <a:t>обратного переход </a:t>
            </a:r>
            <a:r>
              <a:rPr lang="ru-RU" sz="4400" b="1" dirty="0" smtClean="0"/>
              <a:t>к </a:t>
            </a:r>
            <a:r>
              <a:rPr lang="ru-RU" sz="4400" b="1" dirty="0"/>
              <a:t>угловым координатам</a:t>
            </a:r>
          </a:p>
        </p:txBody>
      </p:sp>
    </p:spTree>
    <p:extLst>
      <p:ext uri="{BB962C8B-B14F-4D97-AF65-F5344CB8AC3E}">
        <p14:creationId xmlns:p14="http://schemas.microsoft.com/office/powerpoint/2010/main" val="195176522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0.23698 -0.2134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49" y="-1067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20133" y="1477208"/>
            <a:ext cx="1145670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Полученные системы </a:t>
            </a:r>
            <a:r>
              <a:rPr lang="ru-RU" sz="3200" dirty="0"/>
              <a:t>дифференциальных уравнений </a:t>
            </a:r>
            <a:r>
              <a:rPr lang="ru-RU" sz="3200" dirty="0" smtClean="0"/>
              <a:t>имеют </a:t>
            </a:r>
            <a:r>
              <a:rPr lang="ru-RU" sz="3200" dirty="0"/>
              <a:t>достаточно нетривиальное физическое </a:t>
            </a:r>
            <a:r>
              <a:rPr lang="ru-RU" sz="3200" dirty="0" smtClean="0"/>
              <a:t>обоснование, но </a:t>
            </a:r>
            <a:r>
              <a:rPr lang="ru-RU" sz="3200" dirty="0"/>
              <a:t>с математической точки зрения </a:t>
            </a:r>
            <a:r>
              <a:rPr lang="ru-RU" sz="3200" dirty="0" smtClean="0"/>
              <a:t>эти модели представляют </a:t>
            </a:r>
            <a:r>
              <a:rPr lang="ru-RU" sz="3200" dirty="0"/>
              <a:t>собой набор систем обыкновенных дифференциальных уравнений второго </a:t>
            </a:r>
            <a:r>
              <a:rPr lang="ru-RU" sz="3200" dirty="0" smtClean="0"/>
              <a:t>порядка, </a:t>
            </a:r>
            <a:r>
              <a:rPr lang="ru-RU" sz="3200" dirty="0"/>
              <a:t>которые элементарно решаются </a:t>
            </a:r>
            <a:r>
              <a:rPr lang="ru-RU" sz="3200" dirty="0" smtClean="0"/>
              <a:t>численными </a:t>
            </a:r>
            <a:r>
              <a:rPr lang="ru-RU" sz="3200" dirty="0"/>
              <a:t>методами.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" y="64655"/>
            <a:ext cx="122751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/>
              <a:t>П</a:t>
            </a:r>
            <a:r>
              <a:rPr lang="ru-RU" sz="4400" b="1" dirty="0" smtClean="0"/>
              <a:t>ереход от теоретической части</a:t>
            </a:r>
          </a:p>
          <a:p>
            <a:r>
              <a:rPr lang="ru-RU" sz="4400" b="1" dirty="0"/>
              <a:t>к</a:t>
            </a:r>
            <a:r>
              <a:rPr lang="ru-RU" sz="4400" b="1" dirty="0" smtClean="0"/>
              <a:t> практической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3844672683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4727" y="110836"/>
            <a:ext cx="3996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 smtClean="0"/>
              <a:t>Реализация</a:t>
            </a:r>
            <a:endParaRPr lang="ru-RU" sz="48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86691" y="1472010"/>
            <a:ext cx="1100050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Для математической модели важно не только аналитическое обоснование, но и практическое применение. Поэтому для  демонстрации выше приведённых </a:t>
            </a:r>
            <a:r>
              <a:rPr lang="ru-RU" sz="3600" dirty="0" smtClean="0"/>
              <a:t>моделей </a:t>
            </a:r>
            <a:r>
              <a:rPr lang="ru-RU" sz="3600" dirty="0"/>
              <a:t>была написана программа</a:t>
            </a:r>
            <a:r>
              <a:rPr lang="ru-RU" sz="3600" dirty="0" smtClean="0"/>
              <a:t>.</a:t>
            </a:r>
          </a:p>
          <a:p>
            <a:endParaRPr lang="ru-RU" sz="3600" dirty="0" smtClean="0"/>
          </a:p>
        </p:txBody>
      </p:sp>
    </p:spTree>
    <p:extLst>
      <p:ext uri="{BB962C8B-B14F-4D97-AF65-F5344CB8AC3E}">
        <p14:creationId xmlns:p14="http://schemas.microsoft.com/office/powerpoint/2010/main" val="3050345935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68218" y="1502672"/>
            <a:ext cx="1158239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 smtClean="0"/>
              <a:t>C</a:t>
            </a:r>
            <a:r>
              <a:rPr lang="en-US" sz="3600" dirty="0"/>
              <a:t># </a:t>
            </a:r>
            <a:r>
              <a:rPr lang="ru-RU" sz="3600" dirty="0"/>
              <a:t>.NET </a:t>
            </a:r>
            <a:r>
              <a:rPr lang="ru-RU" sz="3600" dirty="0" err="1"/>
              <a:t>Framework</a:t>
            </a:r>
            <a:r>
              <a:rPr lang="en-US" sz="3600" dirty="0"/>
              <a:t> Windows Forms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/>
              <a:t>Python 3.6.5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3600" dirty="0"/>
              <a:t>Библиотека </a:t>
            </a:r>
            <a:r>
              <a:rPr lang="ru-RU" sz="3600" dirty="0" err="1"/>
              <a:t>Matplotlib</a:t>
            </a:r>
            <a:r>
              <a:rPr lang="ru-RU" sz="3600" dirty="0"/>
              <a:t> для </a:t>
            </a:r>
            <a:r>
              <a:rPr lang="en-US" sz="3600" dirty="0"/>
              <a:t>Python 3.6.5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600" dirty="0" err="1"/>
              <a:t>IronPython</a:t>
            </a:r>
            <a:r>
              <a:rPr lang="en-US" sz="3600" dirty="0"/>
              <a:t> </a:t>
            </a:r>
            <a:r>
              <a:rPr lang="ru-RU" sz="3600" dirty="0"/>
              <a:t> - реализация языка </a:t>
            </a:r>
            <a:r>
              <a:rPr lang="en-US" sz="3600" dirty="0"/>
              <a:t>Python</a:t>
            </a:r>
            <a:r>
              <a:rPr lang="ru-RU" sz="3600" dirty="0"/>
              <a:t> для </a:t>
            </a:r>
            <a:r>
              <a:rPr lang="ru-RU" sz="3600" dirty="0" smtClean="0"/>
              <a:t>интеграции </a:t>
            </a:r>
            <a:r>
              <a:rPr lang="ru-RU" sz="3600" dirty="0"/>
              <a:t>его в приложение С#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3600" dirty="0"/>
              <a:t>Утилита </a:t>
            </a:r>
            <a:r>
              <a:rPr lang="ru-RU" sz="3600" dirty="0" err="1"/>
              <a:t>Ngen</a:t>
            </a:r>
            <a:r>
              <a:rPr lang="ru-RU" sz="3600" dirty="0"/>
              <a:t> создающая из сборок образы в машинном коде и устанавливающая его в кэш сборок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3600" dirty="0" smtClean="0"/>
              <a:t>Текстовый </a:t>
            </a:r>
            <a:r>
              <a:rPr lang="ru-RU" sz="3600" dirty="0"/>
              <a:t>формат обмена данными JSON</a:t>
            </a:r>
            <a:endParaRPr lang="en-US" sz="3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60217" y="0"/>
            <a:ext cx="114161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b="1" dirty="0"/>
              <a:t>При разработке использовались следующие технологии</a:t>
            </a:r>
            <a:r>
              <a:rPr lang="en-US" sz="48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489649248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360217" y="2116646"/>
            <a:ext cx="40382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class </a:t>
            </a:r>
            <a:r>
              <a:rPr lang="en-US" sz="1600" dirty="0" err="1"/>
              <a:t>RungeKutta</a:t>
            </a:r>
            <a:endParaRPr lang="en-US" sz="1600" dirty="0"/>
          </a:p>
          <a:p>
            <a:r>
              <a:rPr lang="en-US" sz="1600" dirty="0"/>
              <a:t>{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const</a:t>
            </a:r>
            <a:r>
              <a:rPr lang="en-US" sz="1600" dirty="0"/>
              <a:t> float _h = 0.01F;</a:t>
            </a:r>
          </a:p>
          <a:p>
            <a:r>
              <a:rPr lang="en-US" sz="1600" dirty="0"/>
              <a:t>    Equations _equations;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 smtClean="0"/>
              <a:t>public </a:t>
            </a:r>
            <a:r>
              <a:rPr lang="en-US" sz="1600" dirty="0" err="1"/>
              <a:t>RungeKutta</a:t>
            </a:r>
            <a:r>
              <a:rPr lang="en-US" sz="1600" dirty="0"/>
              <a:t>(Equations equations)</a:t>
            </a:r>
          </a:p>
          <a:p>
            <a:r>
              <a:rPr lang="en-US" sz="1600" dirty="0"/>
              <a:t>    {</a:t>
            </a:r>
          </a:p>
          <a:p>
            <a:r>
              <a:rPr lang="en-US" sz="1600" dirty="0"/>
              <a:t>        _equations = equations;</a:t>
            </a:r>
          </a:p>
          <a:p>
            <a:r>
              <a:rPr lang="en-US" sz="1600" dirty="0"/>
              <a:t>    }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4232635" y="856357"/>
            <a:ext cx="8754739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public </a:t>
            </a:r>
            <a:r>
              <a:rPr lang="en-US" sz="1600" dirty="0" err="1"/>
              <a:t>PointF</a:t>
            </a:r>
            <a:r>
              <a:rPr lang="en-US" sz="1600" dirty="0"/>
              <a:t> RungeKutta4(</a:t>
            </a:r>
            <a:r>
              <a:rPr lang="en-US" sz="1600" dirty="0" err="1"/>
              <a:t>PointF</a:t>
            </a:r>
            <a:r>
              <a:rPr lang="en-US" sz="1600" dirty="0"/>
              <a:t> </a:t>
            </a:r>
            <a:r>
              <a:rPr lang="en-US" sz="1600" dirty="0" err="1"/>
              <a:t>startPoint</a:t>
            </a:r>
            <a:r>
              <a:rPr lang="en-US" sz="1600" dirty="0"/>
              <a:t>)</a:t>
            </a:r>
          </a:p>
          <a:p>
            <a:r>
              <a:rPr lang="en-US" sz="1600" dirty="0"/>
              <a:t>    {</a:t>
            </a:r>
          </a:p>
          <a:p>
            <a:r>
              <a:rPr lang="en-US" sz="1600" dirty="0"/>
              <a:t>        float k1, k2, k3, k4, l1, l2, l3, l4;</a:t>
            </a:r>
          </a:p>
          <a:p>
            <a:endParaRPr lang="en-US" sz="1600" dirty="0"/>
          </a:p>
          <a:p>
            <a:r>
              <a:rPr lang="en-US" sz="1600" dirty="0"/>
              <a:t>        </a:t>
            </a:r>
            <a:r>
              <a:rPr lang="en-US" sz="1600" dirty="0" err="1"/>
              <a:t>PointF</a:t>
            </a:r>
            <a:r>
              <a:rPr lang="en-US" sz="1600" dirty="0"/>
              <a:t> solution = </a:t>
            </a:r>
            <a:r>
              <a:rPr lang="en-US" sz="1600" dirty="0" err="1"/>
              <a:t>startPoint</a:t>
            </a:r>
            <a:r>
              <a:rPr lang="en-US" sz="1600" dirty="0"/>
              <a:t>;</a:t>
            </a:r>
          </a:p>
          <a:p>
            <a:endParaRPr lang="en-US" sz="1600" dirty="0"/>
          </a:p>
          <a:p>
            <a:r>
              <a:rPr lang="en-US" sz="1600" dirty="0"/>
              <a:t>        k1 = _h * _</a:t>
            </a:r>
            <a:r>
              <a:rPr lang="en-US" sz="1600" dirty="0" err="1"/>
              <a:t>equations.FunctionU</a:t>
            </a:r>
            <a:r>
              <a:rPr lang="en-US" sz="1600" dirty="0"/>
              <a:t>(</a:t>
            </a:r>
            <a:r>
              <a:rPr lang="en-US" sz="1600" dirty="0" err="1"/>
              <a:t>solution.X</a:t>
            </a:r>
            <a:r>
              <a:rPr lang="en-US" sz="1600" dirty="0"/>
              <a:t>, </a:t>
            </a:r>
            <a:r>
              <a:rPr lang="en-US" sz="1600" dirty="0" err="1"/>
              <a:t>solution.Y</a:t>
            </a:r>
            <a:r>
              <a:rPr lang="en-US" sz="1600" dirty="0"/>
              <a:t>);</a:t>
            </a:r>
          </a:p>
          <a:p>
            <a:r>
              <a:rPr lang="en-US" sz="1600" dirty="0"/>
              <a:t>        l1 = _h * _</a:t>
            </a:r>
            <a:r>
              <a:rPr lang="en-US" sz="1600" dirty="0" err="1"/>
              <a:t>equations.FunctionV</a:t>
            </a:r>
            <a:r>
              <a:rPr lang="en-US" sz="1600" dirty="0"/>
              <a:t>(</a:t>
            </a:r>
            <a:r>
              <a:rPr lang="en-US" sz="1600" dirty="0" err="1"/>
              <a:t>solution.X</a:t>
            </a:r>
            <a:r>
              <a:rPr lang="en-US" sz="1600" dirty="0"/>
              <a:t>, </a:t>
            </a:r>
            <a:r>
              <a:rPr lang="en-US" sz="1600" dirty="0" err="1"/>
              <a:t>solution.Y</a:t>
            </a:r>
            <a:r>
              <a:rPr lang="en-US" sz="1600" dirty="0"/>
              <a:t>);</a:t>
            </a:r>
          </a:p>
          <a:p>
            <a:endParaRPr lang="en-US" sz="1600" dirty="0"/>
          </a:p>
          <a:p>
            <a:r>
              <a:rPr lang="en-US" sz="1600" dirty="0"/>
              <a:t>        k2 = _h * _</a:t>
            </a:r>
            <a:r>
              <a:rPr lang="en-US" sz="1600" dirty="0" err="1"/>
              <a:t>equations.FunctionU</a:t>
            </a:r>
            <a:r>
              <a:rPr lang="en-US" sz="1600" dirty="0"/>
              <a:t>(</a:t>
            </a:r>
            <a:r>
              <a:rPr lang="en-US" sz="1600" dirty="0" err="1"/>
              <a:t>solution.X</a:t>
            </a:r>
            <a:r>
              <a:rPr lang="en-US" sz="1600" dirty="0"/>
              <a:t> + k1 / 2, </a:t>
            </a:r>
            <a:r>
              <a:rPr lang="en-US" sz="1600" dirty="0" err="1"/>
              <a:t>solution.Y</a:t>
            </a:r>
            <a:r>
              <a:rPr lang="en-US" sz="1600" dirty="0"/>
              <a:t> + l1 / 2);</a:t>
            </a:r>
          </a:p>
          <a:p>
            <a:r>
              <a:rPr lang="en-US" sz="1600" dirty="0"/>
              <a:t>        l2 = _h * _</a:t>
            </a:r>
            <a:r>
              <a:rPr lang="en-US" sz="1600" dirty="0" err="1"/>
              <a:t>equations.FunctionV</a:t>
            </a:r>
            <a:r>
              <a:rPr lang="en-US" sz="1600" dirty="0"/>
              <a:t>(</a:t>
            </a:r>
            <a:r>
              <a:rPr lang="en-US" sz="1600" dirty="0" err="1"/>
              <a:t>solution.X</a:t>
            </a:r>
            <a:r>
              <a:rPr lang="en-US" sz="1600" dirty="0"/>
              <a:t> + k1 / 2, </a:t>
            </a:r>
            <a:r>
              <a:rPr lang="en-US" sz="1600" dirty="0" err="1"/>
              <a:t>solution.Y</a:t>
            </a:r>
            <a:r>
              <a:rPr lang="en-US" sz="1600" dirty="0"/>
              <a:t> + l1 / 2);</a:t>
            </a:r>
          </a:p>
          <a:p>
            <a:endParaRPr lang="en-US" sz="1600" dirty="0"/>
          </a:p>
          <a:p>
            <a:r>
              <a:rPr lang="en-US" sz="1600" dirty="0"/>
              <a:t>        k3 = _h * _</a:t>
            </a:r>
            <a:r>
              <a:rPr lang="en-US" sz="1600" dirty="0" err="1"/>
              <a:t>equations.FunctionU</a:t>
            </a:r>
            <a:r>
              <a:rPr lang="en-US" sz="1600" dirty="0"/>
              <a:t>(</a:t>
            </a:r>
            <a:r>
              <a:rPr lang="en-US" sz="1600" dirty="0" err="1"/>
              <a:t>solution.X</a:t>
            </a:r>
            <a:r>
              <a:rPr lang="en-US" sz="1600" dirty="0"/>
              <a:t> + k2 / 2, </a:t>
            </a:r>
            <a:r>
              <a:rPr lang="en-US" sz="1600" dirty="0" err="1"/>
              <a:t>solution.Y</a:t>
            </a:r>
            <a:r>
              <a:rPr lang="en-US" sz="1600" dirty="0"/>
              <a:t> + l2 / 2);</a:t>
            </a:r>
          </a:p>
          <a:p>
            <a:r>
              <a:rPr lang="en-US" sz="1600" dirty="0"/>
              <a:t>        l3 = _h * _</a:t>
            </a:r>
            <a:r>
              <a:rPr lang="en-US" sz="1600" dirty="0" err="1"/>
              <a:t>equations.FunctionV</a:t>
            </a:r>
            <a:r>
              <a:rPr lang="en-US" sz="1600" dirty="0"/>
              <a:t>(</a:t>
            </a:r>
            <a:r>
              <a:rPr lang="en-US" sz="1600" dirty="0" err="1"/>
              <a:t>solution.X</a:t>
            </a:r>
            <a:r>
              <a:rPr lang="en-US" sz="1600" dirty="0"/>
              <a:t> + k2 / 2, </a:t>
            </a:r>
            <a:r>
              <a:rPr lang="en-US" sz="1600" dirty="0" err="1"/>
              <a:t>solution.Y</a:t>
            </a:r>
            <a:r>
              <a:rPr lang="en-US" sz="1600" dirty="0"/>
              <a:t> + l2 / 2);</a:t>
            </a:r>
          </a:p>
          <a:p>
            <a:endParaRPr lang="en-US" sz="1600" dirty="0"/>
          </a:p>
          <a:p>
            <a:r>
              <a:rPr lang="en-US" sz="1600" dirty="0"/>
              <a:t>        k4 = _h * _</a:t>
            </a:r>
            <a:r>
              <a:rPr lang="en-US" sz="1600" dirty="0" err="1"/>
              <a:t>equations.FunctionU</a:t>
            </a:r>
            <a:r>
              <a:rPr lang="en-US" sz="1600" dirty="0"/>
              <a:t>(</a:t>
            </a:r>
            <a:r>
              <a:rPr lang="en-US" sz="1600" dirty="0" err="1"/>
              <a:t>solution.X</a:t>
            </a:r>
            <a:r>
              <a:rPr lang="en-US" sz="1600" dirty="0"/>
              <a:t> + k3, </a:t>
            </a:r>
            <a:r>
              <a:rPr lang="en-US" sz="1600" dirty="0" err="1"/>
              <a:t>solution.Y</a:t>
            </a:r>
            <a:r>
              <a:rPr lang="en-US" sz="1600" dirty="0"/>
              <a:t> + l3);</a:t>
            </a:r>
          </a:p>
          <a:p>
            <a:r>
              <a:rPr lang="en-US" sz="1600" dirty="0"/>
              <a:t>        l4 = _h * _</a:t>
            </a:r>
            <a:r>
              <a:rPr lang="en-US" sz="1600" dirty="0" err="1"/>
              <a:t>equations.FunctionV</a:t>
            </a:r>
            <a:r>
              <a:rPr lang="en-US" sz="1600" dirty="0"/>
              <a:t>(</a:t>
            </a:r>
            <a:r>
              <a:rPr lang="en-US" sz="1600" dirty="0" err="1"/>
              <a:t>solution.X</a:t>
            </a:r>
            <a:r>
              <a:rPr lang="en-US" sz="1600" dirty="0"/>
              <a:t> + k3, </a:t>
            </a:r>
            <a:r>
              <a:rPr lang="en-US" sz="1600" dirty="0" err="1"/>
              <a:t>solution.Y</a:t>
            </a:r>
            <a:r>
              <a:rPr lang="en-US" sz="1600" dirty="0"/>
              <a:t> + l3);</a:t>
            </a:r>
          </a:p>
          <a:p>
            <a:endParaRPr lang="en-US" sz="1600" dirty="0"/>
          </a:p>
          <a:p>
            <a:r>
              <a:rPr lang="en-US" sz="1600" dirty="0"/>
              <a:t>        float u = </a:t>
            </a:r>
            <a:r>
              <a:rPr lang="en-US" sz="1600" dirty="0" err="1"/>
              <a:t>solution.X</a:t>
            </a:r>
            <a:r>
              <a:rPr lang="en-US" sz="1600" dirty="0"/>
              <a:t> + (k1 + 2 * k2 + 2 * k3 + k4) / 6;</a:t>
            </a:r>
          </a:p>
          <a:p>
            <a:r>
              <a:rPr lang="en-US" sz="1600" dirty="0"/>
              <a:t>        float v = </a:t>
            </a:r>
            <a:r>
              <a:rPr lang="en-US" sz="1600" dirty="0" err="1"/>
              <a:t>solution.Y</a:t>
            </a:r>
            <a:r>
              <a:rPr lang="en-US" sz="1600" dirty="0"/>
              <a:t> + (l1 + 2 * l2 + 2 * l3 + l4) / 6;</a:t>
            </a:r>
          </a:p>
          <a:p>
            <a:endParaRPr lang="en-US" sz="1600" dirty="0"/>
          </a:p>
          <a:p>
            <a:r>
              <a:rPr lang="en-US" sz="1600" dirty="0"/>
              <a:t>        return new </a:t>
            </a:r>
            <a:r>
              <a:rPr lang="en-US" sz="1600" dirty="0" err="1"/>
              <a:t>PointF</a:t>
            </a:r>
            <a:r>
              <a:rPr lang="en-US" sz="1600" dirty="0"/>
              <a:t>(u, v);</a:t>
            </a:r>
          </a:p>
          <a:p>
            <a:r>
              <a:rPr lang="en-US" sz="1600" dirty="0"/>
              <a:t>     }</a:t>
            </a:r>
          </a:p>
          <a:p>
            <a:r>
              <a:rPr lang="en-US" sz="1600" dirty="0"/>
              <a:t>}</a:t>
            </a:r>
            <a:endParaRPr lang="ru-RU" sz="1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360217" y="0"/>
            <a:ext cx="114161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b="1" dirty="0" smtClean="0"/>
              <a:t>Метод Рунге-Кутты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97078071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45" y="256706"/>
            <a:ext cx="3780000" cy="2520000"/>
          </a:xfrm>
          <a:prstGeom prst="rect">
            <a:avLst/>
          </a:prstGeom>
        </p:spPr>
      </p:pic>
      <p:pic>
        <p:nvPicPr>
          <p:cNvPr id="3" name="Рисунок 2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029" y="256706"/>
            <a:ext cx="5040000" cy="2880000"/>
          </a:xfrm>
          <a:prstGeom prst="rect">
            <a:avLst/>
          </a:prstGeom>
        </p:spPr>
      </p:pic>
      <p:pic>
        <p:nvPicPr>
          <p:cNvPr id="4" name="Рисунок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81" y="4195133"/>
            <a:ext cx="3780000" cy="2520000"/>
          </a:xfrm>
          <a:prstGeom prst="rect">
            <a:avLst/>
          </a:prstGeom>
        </p:spPr>
      </p:pic>
      <p:pic>
        <p:nvPicPr>
          <p:cNvPr id="5" name="Рисунок 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942" y="4195133"/>
            <a:ext cx="3780000" cy="2520000"/>
          </a:xfrm>
          <a:prstGeom prst="rect">
            <a:avLst/>
          </a:prstGeom>
        </p:spPr>
      </p:pic>
      <p:pic>
        <p:nvPicPr>
          <p:cNvPr id="6" name="Рисунок 5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603" y="4195133"/>
            <a:ext cx="3780000" cy="2520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734800">
            <a:off x="4835977" y="1129198"/>
            <a:ext cx="836496" cy="122128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34638">
            <a:off x="2665119" y="2914460"/>
            <a:ext cx="905001" cy="147658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34638">
            <a:off x="5961206" y="2927788"/>
            <a:ext cx="905001" cy="147658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88504">
            <a:off x="9732132" y="3150656"/>
            <a:ext cx="876422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8811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6" y="59549"/>
            <a:ext cx="3780000" cy="2160000"/>
          </a:xfrm>
          <a:prstGeom prst="rect">
            <a:avLst/>
          </a:prstGeom>
        </p:spPr>
      </p:pic>
      <p:pic>
        <p:nvPicPr>
          <p:cNvPr id="3" name="Рисунок 2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175" y="59549"/>
            <a:ext cx="3780000" cy="2160000"/>
          </a:xfrm>
          <a:prstGeom prst="rect">
            <a:avLst/>
          </a:prstGeom>
        </p:spPr>
      </p:pic>
      <p:pic>
        <p:nvPicPr>
          <p:cNvPr id="4" name="Рисунок 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76" y="2424713"/>
            <a:ext cx="3780000" cy="2160000"/>
          </a:xfrm>
          <a:prstGeom prst="rect">
            <a:avLst/>
          </a:prstGeom>
        </p:spPr>
      </p:pic>
      <p:pic>
        <p:nvPicPr>
          <p:cNvPr id="5" name="Рисунок 4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6" y="4495541"/>
            <a:ext cx="3780000" cy="2160000"/>
          </a:xfrm>
          <a:prstGeom prst="rect">
            <a:avLst/>
          </a:prstGeom>
        </p:spPr>
      </p:pic>
      <p:pic>
        <p:nvPicPr>
          <p:cNvPr id="8" name="Рисунок 7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831" y="2424713"/>
            <a:ext cx="3780000" cy="2160000"/>
          </a:xfrm>
          <a:prstGeom prst="rect">
            <a:avLst/>
          </a:prstGeom>
        </p:spPr>
      </p:pic>
      <p:pic>
        <p:nvPicPr>
          <p:cNvPr id="9" name="Рисунок 8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175" y="4584713"/>
            <a:ext cx="3780000" cy="21600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7928" y="264713"/>
            <a:ext cx="1341236" cy="101812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7051" y="1139549"/>
            <a:ext cx="1713124" cy="1383912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38947" y="1109066"/>
            <a:ext cx="1664352" cy="144487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862042">
            <a:off x="10278388" y="4788046"/>
            <a:ext cx="1664352" cy="1444877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8897" y="4584713"/>
            <a:ext cx="1658256" cy="184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87798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46545" y="369456"/>
            <a:ext cx="6583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 smtClean="0"/>
              <a:t>Постановка задачи:</a:t>
            </a:r>
            <a:endParaRPr lang="ru-RU" sz="48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52946" y="1619239"/>
            <a:ext cx="102523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/>
              <a:t>Используя законы механики, составить математическую модель движения физических объектов</a:t>
            </a:r>
            <a:r>
              <a:rPr lang="ru-RU" sz="3600" dirty="0" smtClean="0"/>
              <a:t>. </a:t>
            </a:r>
            <a:r>
              <a:rPr lang="ru-RU" sz="3600" dirty="0"/>
              <a:t>Полученную модель необходимо смоделировать, используя компьютерные </a:t>
            </a:r>
            <a:r>
              <a:rPr lang="ru-RU" sz="3600" dirty="0" smtClean="0"/>
              <a:t>технологии.</a:t>
            </a:r>
          </a:p>
          <a:p>
            <a:r>
              <a:rPr lang="ru-RU" dirty="0" smtClean="0"/>
              <a:t> 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017717204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489" y="48620"/>
            <a:ext cx="11748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Заключение</a:t>
            </a:r>
            <a:endParaRPr lang="ru-RU" sz="48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77454" y="1628475"/>
            <a:ext cx="107788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600" dirty="0" smtClean="0"/>
          </a:p>
          <a:p>
            <a:r>
              <a:rPr lang="ru-RU" dirty="0" smtClean="0"/>
              <a:t> </a:t>
            </a:r>
          </a:p>
          <a:p>
            <a:endParaRPr lang="ru-RU" dirty="0" smtClean="0"/>
          </a:p>
        </p:txBody>
      </p:sp>
      <p:sp>
        <p:nvSpPr>
          <p:cNvPr id="6" name="Прямоугольник 5"/>
          <p:cNvSpPr/>
          <p:nvPr/>
        </p:nvSpPr>
        <p:spPr>
          <a:xfrm>
            <a:off x="812796" y="1526875"/>
            <a:ext cx="1098867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/>
              <a:t>В </a:t>
            </a:r>
            <a:r>
              <a:rPr lang="ru-RU" sz="3600" dirty="0"/>
              <a:t>ходе работы удалось получить две фундаментальные формулы, которые наиболее точно моделируют динамику движения объектов как в </a:t>
            </a:r>
            <a:r>
              <a:rPr lang="ru-RU" sz="3600" dirty="0" smtClean="0"/>
              <a:t>плоскости, </a:t>
            </a:r>
            <a:r>
              <a:rPr lang="ru-RU" sz="3600" dirty="0"/>
              <a:t>так и в пространстве </a:t>
            </a:r>
            <a:r>
              <a:rPr lang="ru-RU" sz="3600" dirty="0" smtClean="0"/>
              <a:t>Так </a:t>
            </a:r>
            <a:r>
              <a:rPr lang="ru-RU" sz="3600" dirty="0"/>
              <a:t>же на основе этих моделей была написана программа, которая </a:t>
            </a:r>
            <a:r>
              <a:rPr lang="ru-RU" sz="3600" dirty="0" smtClean="0"/>
              <a:t>рисует </a:t>
            </a:r>
            <a:r>
              <a:rPr lang="ru-RU" sz="3600" dirty="0"/>
              <a:t>полученную динамику</a:t>
            </a:r>
            <a:r>
              <a:rPr lang="ru-RU" sz="3600" dirty="0" smtClean="0"/>
              <a:t>. На основе этих формул можно </a:t>
            </a:r>
            <a:r>
              <a:rPr lang="ru-RU" sz="3600" dirty="0"/>
              <a:t>построить более сложную динамику движения физических объектов.</a:t>
            </a:r>
          </a:p>
        </p:txBody>
      </p:sp>
    </p:spTree>
    <p:extLst>
      <p:ext uri="{BB962C8B-B14F-4D97-AF65-F5344CB8AC3E}">
        <p14:creationId xmlns:p14="http://schemas.microsoft.com/office/powerpoint/2010/main" val="3489453400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2086" y="2180256"/>
            <a:ext cx="85010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 smtClean="0"/>
              <a:t>Демонстрация работы </a:t>
            </a:r>
          </a:p>
          <a:p>
            <a:pPr algn="ctr"/>
            <a:r>
              <a:rPr lang="ru-RU" sz="5400" b="1" dirty="0" smtClean="0"/>
              <a:t>программы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128628364"/>
      </p:ext>
    </p:extLst>
  </p:cSld>
  <p:clrMapOvr>
    <a:masterClrMapping/>
  </p:clrMapOvr>
  <p:transition advClick="0" advTm="2000">
    <p:strips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dealFriction2D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6216" y="305275"/>
            <a:ext cx="3600000" cy="1980000"/>
          </a:xfrm>
          <a:prstGeom prst="rect">
            <a:avLst/>
          </a:prstGeom>
        </p:spPr>
      </p:pic>
      <p:pic>
        <p:nvPicPr>
          <p:cNvPr id="4" name="SlightFriction2D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4232" y="305275"/>
            <a:ext cx="3600000" cy="1980000"/>
          </a:xfrm>
          <a:prstGeom prst="rect">
            <a:avLst/>
          </a:prstGeom>
        </p:spPr>
      </p:pic>
      <p:pic>
        <p:nvPicPr>
          <p:cNvPr id="5" name="WithoutFriction2D">
            <a:hlinkClick r:id="" action="ppaction://media"/>
          </p:cNvPr>
          <p:cNvPicPr>
            <a:picLocks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42248" y="305275"/>
            <a:ext cx="360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66555"/>
      </p:ext>
    </p:extLst>
  </p:cSld>
  <p:clrMapOvr>
    <a:masterClrMapping/>
  </p:clrMapOvr>
  <p:transition advClick="0" advTm="45000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111E-6 L 0.35078 0.449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60" y="223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0.35078 0.44954 L -2.08333E-6 3.703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00" y="-224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0.01628 0.44954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2236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0"/>
                            </p:stCondLst>
                            <p:childTnLst>
                              <p:par>
                                <p:cTn id="23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80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0.01627 0.44954 L 1.45833E-6 -4.81481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29" y="-2213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0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-0.31823 0.4495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2243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4000"/>
                            </p:stCondLst>
                            <p:childTnLst>
                              <p:par>
                                <p:cTn id="36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4000"/>
                            </p:stCondLst>
                            <p:childTnLst>
                              <p:par>
                                <p:cTn id="39" presetID="42" presetClass="path" presetSubtype="0" accel="50000" decel="50000" fill="hold" nodeType="afterEffect">
                                  <p:stCondLst>
                                    <p:cond delay="12000"/>
                                  </p:stCondLst>
                                  <p:childTnLst>
                                    <p:animMotion origin="layout" path="M -0.31823 0.44954 L 3.125E-6 4.07407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81" y="-2219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fill="hold" nodeType="withEffect">
                                  <p:stCondLst>
                                    <p:cond delay="12000"/>
                                  </p:stCondLst>
                                  <p:childTnLst>
                                    <p:animScale>
                                      <p:cBhvr>
                                        <p:cTn id="4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dealFriction3D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7879" y="231531"/>
            <a:ext cx="3600000" cy="1980000"/>
          </a:xfrm>
          <a:prstGeom prst="rect">
            <a:avLst/>
          </a:prstGeom>
        </p:spPr>
      </p:pic>
      <p:pic>
        <p:nvPicPr>
          <p:cNvPr id="7" name="WithoutFriction3D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86616" y="231531"/>
            <a:ext cx="3600000" cy="19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75910"/>
      </p:ext>
    </p:extLst>
  </p:cSld>
  <p:clrMapOvr>
    <a:masterClrMapping/>
  </p:clrMapOvr>
  <p:transition advClick="0" advTm="35000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7.40741E-7 L 0.30208 0.446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4" y="222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13000"/>
                                  </p:stCondLst>
                                  <p:childTnLst>
                                    <p:animMotion origin="layout" path="M 0.30208 0.44606 L 4.79167E-6 -1.85185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22" y="-2206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-0.25963 0.4460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1" y="2215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000"/>
                            </p:stCondLst>
                            <p:childTnLst>
                              <p:par>
                                <p:cTn id="23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0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13000"/>
                                  </p:stCondLst>
                                  <p:childTnLst>
                                    <p:animMotion origin="layout" path="M -0.25964 0.44606 L 4.58333E-6 -3.7037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91" y="-2226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6036" y="2613889"/>
            <a:ext cx="7952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/>
              <a:t>Спасибо за внимание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2338701540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7238" y="64655"/>
            <a:ext cx="11218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/>
              <a:t>Модель движения </a:t>
            </a:r>
          </a:p>
          <a:p>
            <a:r>
              <a:rPr lang="ru-RU" sz="4400" b="1" dirty="0" smtClean="0"/>
              <a:t>многоугольника </a:t>
            </a:r>
            <a:r>
              <a:rPr lang="ru-RU" sz="4400" b="1" dirty="0"/>
              <a:t>в плоскости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25518" y="1847272"/>
                <a:ext cx="11006264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600" b="1" dirty="0" smtClean="0"/>
                  <a:t>Многоугольник </a:t>
                </a:r>
                <a:r>
                  <a:rPr lang="ru-RU" sz="3600" dirty="0" smtClean="0"/>
                  <a:t>– плоская фигура, состоящая из </a:t>
                </a:r>
                <a:r>
                  <a:rPr lang="en-US" sz="3600" i="1" dirty="0" smtClean="0"/>
                  <a:t>n</a:t>
                </a:r>
                <a:r>
                  <a:rPr lang="ru-RU" sz="3600" dirty="0"/>
                  <a:t>  вершин, с координатами </a:t>
                </a:r>
                <a:r>
                  <a:rPr lang="ru-RU" sz="3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     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=1,  …, 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 smtClean="0"/>
                  <a:t> , </a:t>
                </a:r>
                <a:r>
                  <a:rPr lang="ru-RU" sz="3600" dirty="0"/>
                  <a:t>соединённых замкнутым рядом прямолинейных </a:t>
                </a:r>
                <a:r>
                  <a:rPr lang="ru-RU" sz="3600" dirty="0" smtClean="0"/>
                  <a:t>отрезков</a:t>
                </a:r>
                <a:r>
                  <a:rPr lang="en-US" sz="3600" dirty="0" smtClean="0"/>
                  <a:t>.</a:t>
                </a:r>
                <a:endParaRPr lang="ru-RU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18" y="1847272"/>
                <a:ext cx="11006264" cy="2308324"/>
              </a:xfrm>
              <a:prstGeom prst="rect">
                <a:avLst/>
              </a:prstGeom>
              <a:blipFill>
                <a:blip r:embed="rId2"/>
                <a:stretch>
                  <a:fillRect l="-1661" t="-3958" r="-2547" b="-89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6700301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"/>
          <a:stretch/>
        </p:blipFill>
        <p:spPr>
          <a:xfrm>
            <a:off x="891241" y="1524000"/>
            <a:ext cx="10303232" cy="490451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41" y="1524000"/>
            <a:ext cx="10303232" cy="490714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73" y="1524000"/>
            <a:ext cx="10303200" cy="49071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7238" y="64655"/>
            <a:ext cx="11218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/>
              <a:t>Виды движение </a:t>
            </a:r>
          </a:p>
          <a:p>
            <a:r>
              <a:rPr lang="ru-RU" sz="4400" b="1" dirty="0"/>
              <a:t>многоугольника в плоскости</a:t>
            </a:r>
          </a:p>
        </p:txBody>
      </p:sp>
    </p:spTree>
    <p:extLst>
      <p:ext uri="{BB962C8B-B14F-4D97-AF65-F5344CB8AC3E}">
        <p14:creationId xmlns:p14="http://schemas.microsoft.com/office/powerpoint/2010/main" val="341326074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1" y="1910732"/>
            <a:ext cx="4573364" cy="336904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564" y="4478441"/>
            <a:ext cx="5373703" cy="1257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64655"/>
            <a:ext cx="122751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/>
              <a:t>Системы уравнений</a:t>
            </a:r>
            <a:r>
              <a:rPr lang="en-US" sz="4400" b="1" dirty="0"/>
              <a:t>,</a:t>
            </a:r>
            <a:r>
              <a:rPr lang="ru-RU" sz="4400" b="1" dirty="0" smtClean="0"/>
              <a:t> описывающие</a:t>
            </a:r>
          </a:p>
          <a:p>
            <a:r>
              <a:rPr lang="ru-RU" sz="4400" b="1" dirty="0"/>
              <a:t>д</a:t>
            </a:r>
            <a:r>
              <a:rPr lang="ru-RU" sz="4400" b="1" dirty="0" smtClean="0"/>
              <a:t>вижение многоугольника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755561975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1" y="1910732"/>
            <a:ext cx="4573364" cy="3369045"/>
          </a:xfrm>
          <a:prstGeom prst="rect">
            <a:avLst/>
          </a:prstGeom>
        </p:spPr>
      </p:pic>
      <p:graphicFrame>
        <p:nvGraphicFramePr>
          <p:cNvPr id="5" name="Таблица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774952"/>
              </p:ext>
            </p:extLst>
          </p:nvPr>
        </p:nvGraphicFramePr>
        <p:xfrm>
          <a:off x="807501" y="2073897"/>
          <a:ext cx="11036185" cy="444271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83932">
                  <a:extLst>
                    <a:ext uri="{9D8B030D-6E8A-4147-A177-3AD203B41FA5}">
                      <a16:colId xmlns:a16="http://schemas.microsoft.com/office/drawing/2014/main" val="3377769055"/>
                    </a:ext>
                  </a:extLst>
                </a:gridCol>
                <a:gridCol w="8852253">
                  <a:extLst>
                    <a:ext uri="{9D8B030D-6E8A-4147-A177-3AD203B41FA5}">
                      <a16:colId xmlns:a16="http://schemas.microsoft.com/office/drawing/2014/main" val="3247921093"/>
                    </a:ext>
                  </a:extLst>
                </a:gridCol>
              </a:tblGrid>
              <a:tr h="1102934"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Параметр</a:t>
                      </a:r>
                      <a:endParaRPr lang="ru-RU" sz="2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Физическое значение</a:t>
                      </a:r>
                      <a:endParaRPr lang="ru-RU" sz="2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651455"/>
                  </a:ext>
                </a:extLst>
              </a:tr>
              <a:tr h="692394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1" dirty="0" smtClean="0"/>
                        <a:t>M</a:t>
                      </a:r>
                      <a:endParaRPr lang="ru-RU" sz="2800" b="0" i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Масса механической системы материальных точек</a:t>
                      </a:r>
                      <a:endParaRPr lang="ru-RU" sz="2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3107763"/>
                  </a:ext>
                </a:extLst>
              </a:tr>
              <a:tr h="692394">
                <a:tc>
                  <a:txBody>
                    <a:bodyPr/>
                    <a:lstStyle/>
                    <a:p>
                      <a:pPr algn="ctr"/>
                      <a:r>
                        <a:rPr lang="en-US" sz="2800" b="0" i="1" dirty="0" smtClean="0"/>
                        <a:t>g</a:t>
                      </a:r>
                      <a:endParaRPr lang="ru-RU" sz="2800" b="0" i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Ускорение</a:t>
                      </a:r>
                      <a:r>
                        <a:rPr lang="ru-RU" sz="2800" baseline="0" dirty="0" smtClean="0"/>
                        <a:t> свободного падения</a:t>
                      </a:r>
                      <a:endParaRPr lang="ru-RU" sz="2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49734170"/>
                  </a:ext>
                </a:extLst>
              </a:tr>
              <a:tr h="692394">
                <a:tc>
                  <a:txBody>
                    <a:bodyPr/>
                    <a:lstStyle/>
                    <a:p>
                      <a:pPr algn="ctr"/>
                      <a:r>
                        <a:rPr lang="el-GR" sz="2800" b="0" i="0" dirty="0" smtClean="0"/>
                        <a:t>κ</a:t>
                      </a:r>
                      <a:endParaRPr lang="ru-RU" sz="2800" b="0" i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Коэффициент</a:t>
                      </a:r>
                      <a:r>
                        <a:rPr lang="ru-RU" sz="2800" baseline="0" dirty="0" smtClean="0"/>
                        <a:t> трения скольжения</a:t>
                      </a:r>
                      <a:endParaRPr lang="ru-RU" sz="2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562605"/>
                  </a:ext>
                </a:extLst>
              </a:tr>
              <a:tr h="1262602">
                <a:tc>
                  <a:txBody>
                    <a:bodyPr/>
                    <a:lstStyle/>
                    <a:p>
                      <a:pPr algn="ctr"/>
                      <a:r>
                        <a:rPr lang="el-GR" sz="2800" b="0" i="0" dirty="0" smtClean="0"/>
                        <a:t>ψ</a:t>
                      </a:r>
                      <a:endParaRPr lang="ru-RU" sz="2800" b="0" i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Угол между положительным направлением оси абсцисс и вектором реакции</a:t>
                      </a:r>
                      <a:r>
                        <a:rPr lang="ru-RU" sz="2800" baseline="0" dirty="0" smtClean="0"/>
                        <a:t> опоры</a:t>
                      </a:r>
                      <a:r>
                        <a:rPr lang="ru-RU" sz="2800" dirty="0" smtClean="0"/>
                        <a:t> </a:t>
                      </a:r>
                      <a:endParaRPr lang="ru-RU" sz="28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691108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" y="64655"/>
            <a:ext cx="122751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/>
              <a:t>Общая модель </a:t>
            </a:r>
            <a:r>
              <a:rPr lang="ru-RU" sz="4400" b="1" dirty="0"/>
              <a:t>поведения многоугольника в </a:t>
            </a:r>
            <a:r>
              <a:rPr lang="ru-RU" sz="4400" b="1" dirty="0" smtClean="0"/>
              <a:t>плоскости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947406688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44444E-6 L 0.53333 -0.28241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67" y="-1412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333 -0.28241 L -6.25E-7 -1.11111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23" y="1407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59259E-6 L 0.18398 0.103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93" y="5185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7238" y="64655"/>
            <a:ext cx="11218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/>
              <a:t>Модель движения </a:t>
            </a:r>
          </a:p>
          <a:p>
            <a:r>
              <a:rPr lang="ru-RU" sz="4400" b="1" dirty="0" smtClean="0"/>
              <a:t>многогранника </a:t>
            </a:r>
            <a:r>
              <a:rPr lang="ru-RU" sz="4400" b="1" dirty="0"/>
              <a:t>в </a:t>
            </a:r>
            <a:r>
              <a:rPr lang="ru-RU" sz="4400" b="1" dirty="0" smtClean="0"/>
              <a:t>пространстве</a:t>
            </a:r>
            <a:endParaRPr lang="ru-RU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25518" y="1847272"/>
                <a:ext cx="11006264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600" b="1" dirty="0" smtClean="0"/>
                  <a:t>Многогранник </a:t>
                </a:r>
                <a:r>
                  <a:rPr lang="ru-RU" sz="3600" dirty="0" smtClean="0"/>
                  <a:t>– объёмная фигура, </a:t>
                </a:r>
                <a:r>
                  <a:rPr lang="ru-RU" sz="3600" dirty="0"/>
                  <a:t>граница которой состоит из кусков плоскостей (многоугольников). Эти многоугольники </a:t>
                </a:r>
                <a:r>
                  <a:rPr lang="ru-RU" sz="3600" dirty="0" smtClean="0"/>
                  <a:t>являются гранями</a:t>
                </a:r>
                <a:r>
                  <a:rPr lang="ru-RU" sz="3600" dirty="0"/>
                  <a:t>, их стороны - рёбрами, их вершины - вершинами многогранника. </a:t>
                </a:r>
                <a:r>
                  <a:rPr lang="ru-RU" sz="3600" dirty="0" smtClean="0"/>
                  <a:t>У </a:t>
                </a:r>
                <a:r>
                  <a:rPr lang="ru-RU" sz="3600" dirty="0"/>
                  <a:t>многогранника </a:t>
                </a:r>
                <a:r>
                  <a:rPr lang="en-US" sz="3600" i="1" dirty="0" smtClean="0"/>
                  <a:t>n</a:t>
                </a:r>
                <a:r>
                  <a:rPr lang="ru-RU" sz="3600" dirty="0" smtClean="0"/>
                  <a:t>  </a:t>
                </a:r>
                <a:r>
                  <a:rPr lang="ru-RU" sz="3600" dirty="0"/>
                  <a:t>вершин, с координатами </a:t>
                </a:r>
                <a:r>
                  <a:rPr lang="ru-RU" sz="3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)     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=1,  …, 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3600" dirty="0" smtClean="0"/>
                  <a:t> .</a:t>
                </a:r>
                <a:endParaRPr lang="ru-RU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518" y="1847272"/>
                <a:ext cx="11006264" cy="3416320"/>
              </a:xfrm>
              <a:prstGeom prst="rect">
                <a:avLst/>
              </a:prstGeom>
              <a:blipFill>
                <a:blip r:embed="rId2"/>
                <a:stretch>
                  <a:fillRect l="-1661" t="-2679" r="-1329" b="-571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3909512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70" y="1449015"/>
            <a:ext cx="10058400" cy="4990378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70" y="1473473"/>
            <a:ext cx="10058400" cy="494146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70" y="1473473"/>
            <a:ext cx="10058400" cy="49659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7238" y="64655"/>
            <a:ext cx="112187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/>
              <a:t>Виды движение </a:t>
            </a:r>
            <a:endParaRPr lang="ru-RU" sz="4400" b="1" dirty="0" smtClean="0"/>
          </a:p>
          <a:p>
            <a:r>
              <a:rPr lang="ru-RU" sz="4400" b="1" dirty="0" smtClean="0"/>
              <a:t>многогранника </a:t>
            </a:r>
            <a:r>
              <a:rPr lang="ru-RU" sz="4400" b="1" dirty="0"/>
              <a:t>в </a:t>
            </a:r>
            <a:r>
              <a:rPr lang="ru-RU" sz="4400" b="1" dirty="0" smtClean="0"/>
              <a:t>пространстве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3887657832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43" y="1595617"/>
            <a:ext cx="4885878" cy="440567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257" y="4604481"/>
            <a:ext cx="5373703" cy="12881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" y="64655"/>
            <a:ext cx="122751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 smtClean="0"/>
              <a:t>Системы уравнений</a:t>
            </a:r>
            <a:r>
              <a:rPr lang="en-US" sz="4400" b="1" dirty="0"/>
              <a:t>,</a:t>
            </a:r>
            <a:r>
              <a:rPr lang="ru-RU" sz="4400" b="1" dirty="0" smtClean="0"/>
              <a:t> описывающие</a:t>
            </a:r>
          </a:p>
          <a:p>
            <a:r>
              <a:rPr lang="ru-RU" sz="4400" b="1" dirty="0"/>
              <a:t>д</a:t>
            </a:r>
            <a:r>
              <a:rPr lang="ru-RU" sz="4400" b="1" dirty="0" smtClean="0"/>
              <a:t>вижение многогранника</a:t>
            </a:r>
            <a:endParaRPr lang="ru-RU" sz="4400" b="1" dirty="0"/>
          </a:p>
        </p:txBody>
      </p:sp>
    </p:spTree>
    <p:extLst>
      <p:ext uri="{BB962C8B-B14F-4D97-AF65-F5344CB8AC3E}">
        <p14:creationId xmlns:p14="http://schemas.microsoft.com/office/powerpoint/2010/main" val="1615781798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1">
  <a:themeElements>
    <a:clrScheme name="BLUEPRNT 2">
      <a:dk1>
        <a:srgbClr val="40458C"/>
      </a:dk1>
      <a:lt1>
        <a:srgbClr val="FFFFFF"/>
      </a:lt1>
      <a:dk2>
        <a:srgbClr val="9900CC"/>
      </a:dk2>
      <a:lt2>
        <a:srgbClr val="1B285F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UEPR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NT 2">
        <a:dk1>
          <a:srgbClr val="40458C"/>
        </a:dk1>
        <a:lt1>
          <a:srgbClr val="FFFFFF"/>
        </a:lt1>
        <a:dk2>
          <a:srgbClr val="9900CC"/>
        </a:dk2>
        <a:lt2>
          <a:srgbClr val="1B285F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NT 3">
        <a:dk1>
          <a:srgbClr val="000000"/>
        </a:dk1>
        <a:lt1>
          <a:srgbClr val="FFFFFF"/>
        </a:lt1>
        <a:dk2>
          <a:srgbClr val="4D4D4D"/>
        </a:dk2>
        <a:lt2>
          <a:srgbClr val="333333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NT 4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NT 5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NT 6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NT 7">
        <a:dk1>
          <a:srgbClr val="003D62"/>
        </a:dk1>
        <a:lt1>
          <a:srgbClr val="E3F0F9"/>
        </a:lt1>
        <a:dk2>
          <a:srgbClr val="006699"/>
        </a:dk2>
        <a:lt2>
          <a:srgbClr val="000000"/>
        </a:lt2>
        <a:accent1>
          <a:srgbClr val="9AC0EA"/>
        </a:accent1>
        <a:accent2>
          <a:srgbClr val="80C3C8"/>
        </a:accent2>
        <a:accent3>
          <a:srgbClr val="EFF6FB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NT 8">
        <a:dk1>
          <a:srgbClr val="003D62"/>
        </a:dk1>
        <a:lt1>
          <a:srgbClr val="FFFFFF"/>
        </a:lt1>
        <a:dk2>
          <a:srgbClr val="006699"/>
        </a:dk2>
        <a:lt2>
          <a:srgbClr val="000000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NT 9">
        <a:dk1>
          <a:srgbClr val="333300"/>
        </a:dk1>
        <a:lt1>
          <a:srgbClr val="FFFFFF"/>
        </a:lt1>
        <a:dk2>
          <a:srgbClr val="663300"/>
        </a:dk2>
        <a:lt2>
          <a:srgbClr val="000000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Тема1" id="{914205DA-C1D3-4F66-B0E8-26667D316C3E}" vid="{E598EC44-0C03-4EF4-8F7A-77E7F14E2C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3341</TotalTime>
  <Words>661</Words>
  <Application>Microsoft Office PowerPoint</Application>
  <PresentationFormat>Широкоэкранный</PresentationFormat>
  <Paragraphs>110</Paragraphs>
  <Slides>24</Slides>
  <Notes>0</Notes>
  <HiddenSlides>0</HiddenSlides>
  <MMClips>5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30" baseType="lpstr">
      <vt:lpstr>Arial</vt:lpstr>
      <vt:lpstr>Cambria Math</vt:lpstr>
      <vt:lpstr>Comic Sans MS</vt:lpstr>
      <vt:lpstr>Tahoma</vt:lpstr>
      <vt:lpstr>Wingdings</vt:lpstr>
      <vt:lpstr>Тема1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Максим</dc:creator>
  <cp:lastModifiedBy>Максим</cp:lastModifiedBy>
  <cp:revision>125</cp:revision>
  <dcterms:created xsi:type="dcterms:W3CDTF">2017-05-22T07:43:18Z</dcterms:created>
  <dcterms:modified xsi:type="dcterms:W3CDTF">2018-11-20T18:45:31Z</dcterms:modified>
</cp:coreProperties>
</file>